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27" r:id="rId1"/>
  </p:sldMasterIdLst>
  <p:sldIdLst>
    <p:sldId id="318" r:id="rId2"/>
    <p:sldId id="331" r:id="rId3"/>
    <p:sldId id="310" r:id="rId4"/>
    <p:sldId id="330" r:id="rId5"/>
    <p:sldId id="317" r:id="rId6"/>
    <p:sldId id="314" r:id="rId7"/>
    <p:sldId id="316" r:id="rId8"/>
    <p:sldId id="265" r:id="rId9"/>
    <p:sldId id="259" r:id="rId10"/>
    <p:sldId id="312" r:id="rId11"/>
    <p:sldId id="266" r:id="rId12"/>
    <p:sldId id="267" r:id="rId13"/>
    <p:sldId id="268" r:id="rId14"/>
    <p:sldId id="338" r:id="rId15"/>
    <p:sldId id="333" r:id="rId16"/>
    <p:sldId id="335" r:id="rId17"/>
    <p:sldId id="342" r:id="rId18"/>
    <p:sldId id="337" r:id="rId19"/>
    <p:sldId id="341" r:id="rId20"/>
    <p:sldId id="343" r:id="rId21"/>
    <p:sldId id="344" r:id="rId22"/>
    <p:sldId id="336" r:id="rId23"/>
    <p:sldId id="340" r:id="rId24"/>
    <p:sldId id="339" r:id="rId25"/>
    <p:sldId id="332"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FED8F"/>
    <a:srgbClr val="49D6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65" autoAdjust="0"/>
    <p:restoredTop sz="94660"/>
  </p:normalViewPr>
  <p:slideViewPr>
    <p:cSldViewPr snapToGrid="0">
      <p:cViewPr varScale="1">
        <p:scale>
          <a:sx n="111" d="100"/>
          <a:sy n="111" d="100"/>
        </p:scale>
        <p:origin x="576" y="1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711200" y="1371600"/>
            <a:ext cx="10468864"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61801033-EF64-40F2-8BDF-602B10ADFF6E}" type="datetimeFigureOut">
              <a:rPr lang="en-US" smtClean="0"/>
              <a:pPr/>
              <a:t>4/24/2023</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6DA94732-C7C1-4F06-9E36-38663AB1940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1801033-EF64-40F2-8BDF-602B10ADFF6E}" type="datetimeFigureOut">
              <a:rPr lang="en-US" smtClean="0"/>
              <a:pPr/>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A94732-C7C1-4F06-9E36-38663AB1940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2"/>
            <a:ext cx="27432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914402"/>
            <a:ext cx="80264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1801033-EF64-40F2-8BDF-602B10ADFF6E}" type="datetimeFigureOut">
              <a:rPr lang="en-US" smtClean="0"/>
              <a:pPr/>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A94732-C7C1-4F06-9E36-38663AB1940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1801033-EF64-40F2-8BDF-602B10ADFF6E}" type="datetimeFigureOut">
              <a:rPr lang="en-US" smtClean="0"/>
              <a:pPr/>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A94732-C7C1-4F06-9E36-38663AB1940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07136" y="1316736"/>
            <a:ext cx="103632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707136" y="2704664"/>
            <a:ext cx="103632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61801033-EF64-40F2-8BDF-602B10ADFF6E}" type="datetimeFigureOut">
              <a:rPr lang="en-US" smtClean="0"/>
              <a:pPr/>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A94732-C7C1-4F06-9E36-38663AB1940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a:lstStyle/>
          <a:p>
            <a:r>
              <a:rPr kumimoji="0" lang="en-US"/>
              <a:t>Click to edit Master title style</a:t>
            </a:r>
          </a:p>
        </p:txBody>
      </p:sp>
      <p:sp>
        <p:nvSpPr>
          <p:cNvPr id="3" name="Content Placeholder 2"/>
          <p:cNvSpPr>
            <a:spLocks noGrp="1"/>
          </p:cNvSpPr>
          <p:nvPr>
            <p:ph sz="half" idx="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61801033-EF64-40F2-8BDF-602B10ADFF6E}" type="datetimeFigureOut">
              <a:rPr lang="en-US" smtClean="0"/>
              <a:pPr/>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A94732-C7C1-4F06-9E36-38663AB1940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609600" y="1855248"/>
            <a:ext cx="5386917"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3368" y="1859758"/>
            <a:ext cx="5389033"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2514600"/>
            <a:ext cx="5386917"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193368" y="2514600"/>
            <a:ext cx="538903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61801033-EF64-40F2-8BDF-602B10ADFF6E}" type="datetimeFigureOut">
              <a:rPr lang="en-US" smtClean="0"/>
              <a:pPr/>
              <a:t>4/24/2023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A94732-C7C1-4F06-9E36-38663AB1940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61801033-EF64-40F2-8BDF-602B10ADFF6E}" type="datetimeFigureOut">
              <a:rPr lang="en-US" smtClean="0"/>
              <a:pPr/>
              <a:t>4/24/2023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A94732-C7C1-4F06-9E36-38663AB1940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801033-EF64-40F2-8BDF-602B10ADFF6E}" type="datetimeFigureOut">
              <a:rPr lang="en-US" smtClean="0"/>
              <a:pPr/>
              <a:t>4/24/2023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A94732-C7C1-4F06-9E36-38663AB1940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14352"/>
            <a:ext cx="36576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61801033-EF64-40F2-8BDF-602B10ADFF6E}" type="datetimeFigureOut">
              <a:rPr lang="en-US" smtClean="0"/>
              <a:pPr/>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A94732-C7C1-4F06-9E36-38663AB1940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4221004" y="1108077"/>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10672179" y="5359769"/>
            <a:ext cx="207264"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812800" y="1176997"/>
            <a:ext cx="2950464"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812800" y="2828785"/>
            <a:ext cx="29464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61801033-EF64-40F2-8BDF-602B10ADFF6E}" type="datetimeFigureOut">
              <a:rPr lang="en-US" smtClean="0"/>
              <a:pPr/>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69600" y="6356351"/>
            <a:ext cx="812800" cy="365125"/>
          </a:xfrm>
        </p:spPr>
        <p:txBody>
          <a:bodyPr/>
          <a:lstStyle/>
          <a:p>
            <a:fld id="{6DA94732-C7C1-4F06-9E36-38663AB19403}" type="slidenum">
              <a:rPr lang="en-US" smtClean="0"/>
              <a:pPr/>
              <a:t>‹#›</a:t>
            </a:fld>
            <a:endParaRPr lang="en-US"/>
          </a:p>
        </p:txBody>
      </p:sp>
      <p:sp>
        <p:nvSpPr>
          <p:cNvPr id="3" name="Picture Placeholder 2"/>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5842000" y="6219826"/>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12700" y="-7144"/>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5842000" y="-7144"/>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609600" y="704088"/>
            <a:ext cx="109728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609600" y="1935480"/>
            <a:ext cx="109728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09600" y="6356351"/>
            <a:ext cx="2844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61801033-EF64-40F2-8BDF-602B10ADFF6E}" type="datetimeFigureOut">
              <a:rPr lang="en-US" smtClean="0"/>
              <a:pPr/>
              <a:t>4/24/2023</a:t>
            </a:fld>
            <a:endParaRPr lang="en-US"/>
          </a:p>
        </p:txBody>
      </p:sp>
      <p:sp>
        <p:nvSpPr>
          <p:cNvPr id="22" name="Footer Placeholder 21"/>
          <p:cNvSpPr>
            <a:spLocks noGrp="1"/>
          </p:cNvSpPr>
          <p:nvPr>
            <p:ph type="ftr" sz="quarter" idx="3"/>
          </p:nvPr>
        </p:nvSpPr>
        <p:spPr>
          <a:xfrm>
            <a:off x="3556000" y="6356351"/>
            <a:ext cx="44704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10566400" y="6356351"/>
            <a:ext cx="1016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6DA94732-C7C1-4F06-9E36-38663AB19403}" type="slidenum">
              <a:rPr lang="en-US" smtClean="0"/>
              <a:pPr/>
              <a:t>‹#›</a:t>
            </a:fld>
            <a:endParaRPr lang="en-US"/>
          </a:p>
        </p:txBody>
      </p:sp>
      <p:grpSp>
        <p:nvGrpSpPr>
          <p:cNvPr id="2" name="Group 1"/>
          <p:cNvGrpSpPr/>
          <p:nvPr/>
        </p:nvGrpSpPr>
        <p:grpSpPr>
          <a:xfrm>
            <a:off x="-25356" y="202408"/>
            <a:ext cx="12240731"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4028" r:id="rId1"/>
    <p:sldLayoutId id="2147484029" r:id="rId2"/>
    <p:sldLayoutId id="2147484030" r:id="rId3"/>
    <p:sldLayoutId id="2147484031" r:id="rId4"/>
    <p:sldLayoutId id="2147484032" r:id="rId5"/>
    <p:sldLayoutId id="2147484033" r:id="rId6"/>
    <p:sldLayoutId id="2147484034" r:id="rId7"/>
    <p:sldLayoutId id="2147484035" r:id="rId8"/>
    <p:sldLayoutId id="2147484036" r:id="rId9"/>
    <p:sldLayoutId id="2147484037" r:id="rId10"/>
    <p:sldLayoutId id="2147484038"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1E4F-333B-467F-9768-5541E9E38AE0}"/>
              </a:ext>
            </a:extLst>
          </p:cNvPr>
          <p:cNvSpPr>
            <a:spLocks noGrp="1"/>
          </p:cNvSpPr>
          <p:nvPr>
            <p:ph type="title"/>
          </p:nvPr>
        </p:nvSpPr>
        <p:spPr>
          <a:xfrm>
            <a:off x="1154954" y="705394"/>
            <a:ext cx="8761413" cy="1476103"/>
          </a:xfrm>
        </p:spPr>
        <p:txBody>
          <a:bodyPr>
            <a:noAutofit/>
          </a:bodyPr>
          <a:lstStyle/>
          <a:p>
            <a:pPr algn="ctr"/>
            <a:r>
              <a:rPr lang="en-IN" sz="6600" b="1" dirty="0">
                <a:solidFill>
                  <a:schemeClr val="tx1"/>
                </a:solidFill>
                <a:latin typeface="Times New Roman" pitchFamily="18" charset="0"/>
                <a:cs typeface="Times New Roman" pitchFamily="18" charset="0"/>
              </a:rPr>
              <a:t>TECH SHOP</a:t>
            </a:r>
          </a:p>
        </p:txBody>
      </p:sp>
      <p:sp>
        <p:nvSpPr>
          <p:cNvPr id="3" name="Content Placeholder 2"/>
          <p:cNvSpPr>
            <a:spLocks noGrp="1"/>
          </p:cNvSpPr>
          <p:nvPr>
            <p:ph sz="half" idx="1"/>
          </p:nvPr>
        </p:nvSpPr>
        <p:spPr>
          <a:xfrm>
            <a:off x="342154" y="3254884"/>
            <a:ext cx="4825158" cy="1983378"/>
          </a:xfrm>
        </p:spPr>
        <p:txBody>
          <a:bodyPr>
            <a:normAutofit fontScale="92500" lnSpcReduction="10000"/>
          </a:bodyPr>
          <a:lstStyle/>
          <a:p>
            <a:r>
              <a:rPr lang="en-US" altLang="zh-CN" sz="2800" dirty="0">
                <a:solidFill>
                  <a:schemeClr val="tx1"/>
                </a:solidFill>
                <a:latin typeface="Times New Roman" panose="02020603050405020304" charset="0"/>
                <a:ea typeface="Calibri" panose="020F0502020204030204" charset="0"/>
                <a:cs typeface="Times New Roman" panose="02020603050405020304" charset="0"/>
              </a:rPr>
              <a:t>Under Guidance Of</a:t>
            </a:r>
          </a:p>
          <a:p>
            <a:pPr marL="0" indent="0">
              <a:buNone/>
            </a:pPr>
            <a:r>
              <a:rPr lang="en-US" altLang="zh-CN" sz="2800" dirty="0">
                <a:latin typeface="Times New Roman" panose="02020603050405020304" charset="0"/>
                <a:ea typeface="Calibri" panose="020F0502020204030204" charset="0"/>
                <a:cs typeface="Times New Roman" panose="02020603050405020304" charset="0"/>
              </a:rPr>
              <a:t>       </a:t>
            </a:r>
            <a:r>
              <a:rPr lang="en-US" altLang="zh-CN" sz="2800" dirty="0">
                <a:solidFill>
                  <a:schemeClr val="tx1"/>
                </a:solidFill>
                <a:latin typeface="Times New Roman" panose="02020603050405020304" charset="0"/>
                <a:ea typeface="Calibri" panose="020F0502020204030204" charset="0"/>
                <a:cs typeface="Times New Roman" panose="02020603050405020304" charset="0"/>
              </a:rPr>
              <a:t> </a:t>
            </a:r>
            <a:r>
              <a:rPr lang="en-US" altLang="zh-CN" sz="2400" dirty="0">
                <a:solidFill>
                  <a:schemeClr val="tx1"/>
                </a:solidFill>
                <a:latin typeface="Times New Roman" panose="02020603050405020304" charset="0"/>
                <a:ea typeface="Calibri" panose="020F0502020204030204" charset="0"/>
                <a:cs typeface="Times New Roman" panose="02020603050405020304" charset="0"/>
              </a:rPr>
              <a:t>POOJA MEHTA</a:t>
            </a:r>
            <a:endParaRPr lang="en-US" sz="2400" dirty="0">
              <a:latin typeface="Times New Roman" pitchFamily="18" charset="0"/>
              <a:cs typeface="Times New Roman" pitchFamily="18" charset="0"/>
            </a:endParaRPr>
          </a:p>
        </p:txBody>
      </p:sp>
      <p:sp>
        <p:nvSpPr>
          <p:cNvPr id="4" name="Content Placeholder 3"/>
          <p:cNvSpPr>
            <a:spLocks noGrp="1"/>
          </p:cNvSpPr>
          <p:nvPr>
            <p:ph sz="half" idx="2"/>
          </p:nvPr>
        </p:nvSpPr>
        <p:spPr>
          <a:xfrm>
            <a:off x="6216528" y="3124200"/>
            <a:ext cx="4825159" cy="1944189"/>
          </a:xfrm>
        </p:spPr>
        <p:txBody>
          <a:bodyPr>
            <a:normAutofit fontScale="92500" lnSpcReduction="10000"/>
          </a:bodyPr>
          <a:lstStyle/>
          <a:p>
            <a:pPr>
              <a:buNone/>
            </a:pPr>
            <a:r>
              <a:rPr lang="en-US" sz="2400" b="1" dirty="0">
                <a:latin typeface="Times New Roman" pitchFamily="18" charset="0"/>
                <a:cs typeface="Times New Roman" pitchFamily="18" charset="0"/>
              </a:rPr>
              <a:t>SUBMITTED BY</a:t>
            </a:r>
          </a:p>
          <a:p>
            <a:pPr marL="457200" indent="-457200">
              <a:buAutoNum type="arabicPeriod"/>
            </a:pPr>
            <a:r>
              <a:rPr lang="en-US" sz="2400" b="1" dirty="0">
                <a:latin typeface="Times New Roman" pitchFamily="18" charset="0"/>
                <a:cs typeface="Times New Roman" pitchFamily="18" charset="0"/>
              </a:rPr>
              <a:t>Kavin M</a:t>
            </a:r>
          </a:p>
          <a:p>
            <a:pPr marL="457200" indent="-457200">
              <a:buAutoNum type="arabicPeriod"/>
            </a:pPr>
            <a:r>
              <a:rPr lang="en-US" sz="2400" b="1" dirty="0">
                <a:latin typeface="Times New Roman" pitchFamily="18" charset="0"/>
                <a:cs typeface="Times New Roman" pitchFamily="18" charset="0"/>
              </a:rPr>
              <a:t>Karan B</a:t>
            </a:r>
          </a:p>
          <a:p>
            <a:pPr marL="457200" indent="-457200">
              <a:buAutoNum type="arabicPeriod"/>
            </a:pPr>
            <a:r>
              <a:rPr lang="en-US" sz="2400" b="1" dirty="0">
                <a:latin typeface="Times New Roman" pitchFamily="18" charset="0"/>
                <a:cs typeface="Times New Roman" pitchFamily="18" charset="0"/>
              </a:rPr>
              <a:t>Vignesh Prabu K</a:t>
            </a:r>
          </a:p>
          <a:p>
            <a:pPr marL="0" indent="0">
              <a:buNone/>
            </a:pPr>
            <a:r>
              <a:rPr lang="en-US" sz="2000" dirty="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000571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340" y="676004"/>
            <a:ext cx="10972800" cy="574766"/>
          </a:xfrm>
        </p:spPr>
        <p:txBody>
          <a:bodyPr>
            <a:normAutofit/>
          </a:bodyPr>
          <a:lstStyle/>
          <a:p>
            <a:pPr lvl="0" algn="ctr" fontAlgn="base"/>
            <a:r>
              <a:rPr lang="en-US" altLang="zh-CN" sz="2800" b="1" u="sng"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SYSTEM FLOW DIAGRAM</a:t>
            </a:r>
          </a:p>
        </p:txBody>
      </p:sp>
      <p:pic>
        <p:nvPicPr>
          <p:cNvPr id="5" name="Content Placeholder 1" descr="angular-spring-boot-mysql">
            <a:extLst>
              <a:ext uri="{FF2B5EF4-FFF2-40B4-BE49-F238E27FC236}">
                <a16:creationId xmlns:a16="http://schemas.microsoft.com/office/drawing/2014/main" id="{7997DD2C-B9A1-4EBA-2556-6A94F8D8F5E4}"/>
              </a:ext>
            </a:extLst>
          </p:cNvPr>
          <p:cNvPicPr>
            <a:picLocks noGrp="1" noChangeAspect="1"/>
          </p:cNvPicPr>
          <p:nvPr>
            <p:ph idx="1"/>
          </p:nvPr>
        </p:nvPicPr>
        <p:blipFill>
          <a:blip r:embed="rId2"/>
          <a:stretch>
            <a:fillRect/>
          </a:stretch>
        </p:blipFill>
        <p:spPr>
          <a:xfrm>
            <a:off x="218831" y="1395684"/>
            <a:ext cx="11574584" cy="490061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223" y="775577"/>
            <a:ext cx="10972800" cy="706701"/>
          </a:xfrm>
        </p:spPr>
        <p:txBody>
          <a:bodyPr>
            <a:normAutofit fontScale="90000"/>
          </a:bodyPr>
          <a:lstStyle/>
          <a:p>
            <a:r>
              <a:rPr lang="en-US" altLang="zh-CN" sz="28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en-US" altLang="zh-CN" sz="2800" b="1" u="sng"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USECASE DIAGRAM</a:t>
            </a:r>
            <a:br>
              <a:rPr lang="en-US" altLang="zh-CN" sz="28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br>
            <a:endParaRPr lang="en-US" sz="2800" b="1" dirty="0">
              <a:latin typeface="Times New Roman" pitchFamily="18" charset="0"/>
              <a:cs typeface="Times New Roman" pitchFamily="18" charset="0"/>
            </a:endParaRPr>
          </a:p>
        </p:txBody>
      </p:sp>
      <p:pic>
        <p:nvPicPr>
          <p:cNvPr id="13" name="Picture 12">
            <a:extLst>
              <a:ext uri="{FF2B5EF4-FFF2-40B4-BE49-F238E27FC236}">
                <a16:creationId xmlns:a16="http://schemas.microsoft.com/office/drawing/2014/main" id="{76283DE4-E366-D5FD-81E2-DEC44999F2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433" y="1290291"/>
            <a:ext cx="8137638" cy="572010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058" y="761999"/>
            <a:ext cx="10972800" cy="762358"/>
          </a:xfrm>
        </p:spPr>
        <p:txBody>
          <a:bodyPr>
            <a:normAutofit/>
          </a:bodyPr>
          <a:lstStyle/>
          <a:p>
            <a:pPr lvl="0" algn="ctr" fontAlgn="base"/>
            <a:r>
              <a:rPr lang="en-US" altLang="zh-CN" sz="2800" b="1" u="sng"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MODULES</a:t>
            </a:r>
          </a:p>
        </p:txBody>
      </p:sp>
      <p:sp>
        <p:nvSpPr>
          <p:cNvPr id="3" name="Content Placeholder 2"/>
          <p:cNvSpPr>
            <a:spLocks noGrp="1"/>
          </p:cNvSpPr>
          <p:nvPr>
            <p:ph idx="1"/>
          </p:nvPr>
        </p:nvSpPr>
        <p:spPr>
          <a:xfrm>
            <a:off x="609600" y="1894114"/>
            <a:ext cx="10972800" cy="4430486"/>
          </a:xfrm>
        </p:spPr>
        <p:txBody>
          <a:bodyPr/>
          <a:lstStyle/>
          <a:p>
            <a:pPr>
              <a:buFont typeface="Arial" panose="020B0604020202020204" pitchFamily="34" charset="0"/>
              <a:buChar char="•"/>
            </a:pPr>
            <a:r>
              <a:rPr lang="en-US" sz="3600" dirty="0">
                <a:latin typeface="Times New Roman" panose="02020603050405020304" charset="0"/>
                <a:cs typeface="Times New Roman" panose="02020603050405020304" charset="0"/>
              </a:rPr>
              <a:t> </a:t>
            </a:r>
            <a:r>
              <a:rPr lang="en-US" sz="2400" dirty="0">
                <a:latin typeface="Times New Roman" panose="02020603050405020304" charset="0"/>
                <a:cs typeface="Times New Roman" panose="02020603050405020304" charset="0"/>
              </a:rPr>
              <a:t>The system contains 5 Modules</a:t>
            </a:r>
          </a:p>
          <a:p>
            <a:pPr marL="0" indent="0">
              <a:buFont typeface="Wingdings" panose="05000000000000000000" charset="0"/>
              <a:buNone/>
            </a:pPr>
            <a:endParaRPr lang="en-US" sz="2400" dirty="0">
              <a:latin typeface="Times New Roman" panose="02020603050405020304" charset="0"/>
              <a:cs typeface="Times New Roman" panose="02020603050405020304" charset="0"/>
            </a:endParaRPr>
          </a:p>
          <a:p>
            <a:pPr marL="514350" indent="-514350">
              <a:buAutoNum type="arabicPeriod"/>
            </a:pPr>
            <a:r>
              <a:rPr lang="en-US" sz="2400" b="1" dirty="0">
                <a:latin typeface="Times New Roman" panose="02020603050405020304" charset="0"/>
                <a:cs typeface="Times New Roman" panose="02020603050405020304" charset="0"/>
              </a:rPr>
              <a:t>ADMIN</a:t>
            </a:r>
            <a:r>
              <a:rPr lang="en-US" sz="2400" dirty="0">
                <a:latin typeface="Times New Roman" panose="02020603050405020304" charset="0"/>
                <a:cs typeface="Times New Roman" panose="02020603050405020304" charset="0"/>
              </a:rPr>
              <a:t> - Registration and Login.</a:t>
            </a:r>
          </a:p>
          <a:p>
            <a:pPr marL="514350" indent="-514350">
              <a:buAutoNum type="arabicPeriod"/>
            </a:pPr>
            <a:r>
              <a:rPr lang="en-US" sz="2400" b="1" dirty="0">
                <a:latin typeface="Times New Roman" panose="02020603050405020304" charset="0"/>
                <a:cs typeface="Times New Roman" panose="02020603050405020304" charset="0"/>
              </a:rPr>
              <a:t>CLIENT</a:t>
            </a:r>
            <a:r>
              <a:rPr lang="en-US" sz="2400" dirty="0">
                <a:latin typeface="Times New Roman" panose="02020603050405020304" charset="0"/>
                <a:cs typeface="Times New Roman" panose="02020603050405020304" charset="0"/>
              </a:rPr>
              <a:t> - Signup and Login.</a:t>
            </a:r>
          </a:p>
          <a:p>
            <a:pPr marL="514350" indent="-514350">
              <a:buAutoNum type="arabicPeriod"/>
            </a:pPr>
            <a:r>
              <a:rPr lang="en-US" sz="2400" b="1" dirty="0">
                <a:latin typeface="Times New Roman" panose="02020603050405020304" charset="0"/>
                <a:cs typeface="Times New Roman" panose="02020603050405020304" charset="0"/>
              </a:rPr>
              <a:t>MENU LIST</a:t>
            </a:r>
            <a:r>
              <a:rPr lang="en-US" sz="2400" dirty="0">
                <a:latin typeface="Times New Roman" panose="02020603050405020304" charset="0"/>
                <a:cs typeface="Times New Roman" panose="02020603050405020304" charset="0"/>
              </a:rPr>
              <a:t>  - Add/Edit Product by Admin.</a:t>
            </a:r>
          </a:p>
          <a:p>
            <a:pPr marL="514350" indent="-514350">
              <a:buAutoNum type="arabicPeriod"/>
            </a:pPr>
            <a:r>
              <a:rPr lang="en-US" sz="2400" b="1" dirty="0">
                <a:latin typeface="Times New Roman" panose="02020603050405020304" charset="0"/>
                <a:cs typeface="Times New Roman" panose="02020603050405020304" charset="0"/>
              </a:rPr>
              <a:t>CART</a:t>
            </a:r>
            <a:r>
              <a:rPr lang="en-US" sz="2400" dirty="0">
                <a:latin typeface="Times New Roman" panose="02020603050405020304" charset="0"/>
                <a:cs typeface="Times New Roman" panose="02020603050405020304" charset="0"/>
              </a:rPr>
              <a:t> - Customer can add product from menu list</a:t>
            </a:r>
          </a:p>
          <a:p>
            <a:pPr marL="514350" indent="-514350">
              <a:buAutoNum type="arabicPeriod"/>
            </a:pPr>
            <a:r>
              <a:rPr lang="en-US" sz="2400" b="1" dirty="0">
                <a:latin typeface="Times New Roman" panose="02020603050405020304" charset="0"/>
                <a:cs typeface="Times New Roman" panose="02020603050405020304" charset="0"/>
              </a:rPr>
              <a:t>ORDER - </a:t>
            </a:r>
            <a:r>
              <a:rPr lang="en-US" sz="2400" dirty="0">
                <a:latin typeface="Times New Roman" panose="02020603050405020304" charset="0"/>
                <a:cs typeface="Times New Roman" panose="02020603050405020304" charset="0"/>
              </a:rPr>
              <a:t>It shows products which present in cart and order status. </a:t>
            </a:r>
          </a:p>
          <a:p>
            <a:pPr marL="514350" indent="-514350">
              <a:buAutoNum type="arabicPeriod"/>
            </a:pPr>
            <a:endParaRPr lang="en-US" sz="2400" dirty="0">
              <a:latin typeface="Times New Roman" panose="02020603050405020304" charset="0"/>
              <a:cs typeface="Times New Roman" panose="020206030504050203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7553" y="663388"/>
            <a:ext cx="9197788" cy="1075765"/>
          </a:xfrm>
        </p:spPr>
        <p:txBody>
          <a:bodyPr>
            <a:normAutofit/>
          </a:bodyPr>
          <a:lstStyle/>
          <a:p>
            <a:r>
              <a:rPr lang="en-US" sz="2500" b="1" dirty="0">
                <a:solidFill>
                  <a:schemeClr val="tx1"/>
                </a:solidFill>
                <a:latin typeface="Times New Roman" panose="02020603050405020304" charset="0"/>
                <a:cs typeface="Times New Roman" panose="02020603050405020304" charset="0"/>
              </a:rPr>
              <a:t>OUTPUT SCREENSHOTS ADMIN REGISTRATION IN POSTMAN</a:t>
            </a:r>
            <a:endParaRPr lang="en-US" sz="2500" dirty="0">
              <a:solidFill>
                <a:schemeClr val="tx1"/>
              </a:solidFill>
            </a:endParaRPr>
          </a:p>
        </p:txBody>
      </p:sp>
      <p:pic>
        <p:nvPicPr>
          <p:cNvPr id="5" name="Content Placeholder 4">
            <a:extLst>
              <a:ext uri="{FF2B5EF4-FFF2-40B4-BE49-F238E27FC236}">
                <a16:creationId xmlns:a16="http://schemas.microsoft.com/office/drawing/2014/main" id="{05C421BE-82D2-6195-5BE1-903AADCE14FA}"/>
              </a:ext>
            </a:extLst>
          </p:cNvPr>
          <p:cNvPicPr>
            <a:picLocks noGrp="1" noChangeAspect="1"/>
          </p:cNvPicPr>
          <p:nvPr>
            <p:ph idx="1"/>
          </p:nvPr>
        </p:nvPicPr>
        <p:blipFill>
          <a:blip r:embed="rId2"/>
          <a:stretch>
            <a:fillRect/>
          </a:stretch>
        </p:blipFill>
        <p:spPr>
          <a:xfrm>
            <a:off x="367553" y="1739153"/>
            <a:ext cx="11196918" cy="4978400"/>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B79AE-93BD-EFE7-1AB4-B0835FDDDF8A}"/>
              </a:ext>
            </a:extLst>
          </p:cNvPr>
          <p:cNvSpPr>
            <a:spLocks noGrp="1"/>
          </p:cNvSpPr>
          <p:nvPr>
            <p:ph type="title"/>
          </p:nvPr>
        </p:nvSpPr>
        <p:spPr/>
        <p:txBody>
          <a:bodyPr>
            <a:normAutofit/>
          </a:bodyPr>
          <a:lstStyle/>
          <a:p>
            <a:r>
              <a:rPr lang="en-IN" sz="2500" b="1" u="sng" dirty="0">
                <a:solidFill>
                  <a:schemeClr val="tx1"/>
                </a:solidFill>
              </a:rPr>
              <a:t>HOME PAGE</a:t>
            </a:r>
          </a:p>
        </p:txBody>
      </p:sp>
      <p:pic>
        <p:nvPicPr>
          <p:cNvPr id="5" name="Content Placeholder 4">
            <a:extLst>
              <a:ext uri="{FF2B5EF4-FFF2-40B4-BE49-F238E27FC236}">
                <a16:creationId xmlns:a16="http://schemas.microsoft.com/office/drawing/2014/main" id="{ADE00DBC-96B1-0D22-CF00-F6840C8E5C93}"/>
              </a:ext>
            </a:extLst>
          </p:cNvPr>
          <p:cNvPicPr>
            <a:picLocks noGrp="1" noChangeAspect="1"/>
          </p:cNvPicPr>
          <p:nvPr>
            <p:ph idx="1"/>
          </p:nvPr>
        </p:nvPicPr>
        <p:blipFill>
          <a:blip r:embed="rId2"/>
          <a:stretch>
            <a:fillRect/>
          </a:stretch>
        </p:blipFill>
        <p:spPr>
          <a:xfrm>
            <a:off x="609600" y="1915668"/>
            <a:ext cx="10203461" cy="4389437"/>
          </a:xfrm>
        </p:spPr>
      </p:pic>
    </p:spTree>
    <p:extLst>
      <p:ext uri="{BB962C8B-B14F-4D97-AF65-F5344CB8AC3E}">
        <p14:creationId xmlns:p14="http://schemas.microsoft.com/office/powerpoint/2010/main" val="1480372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056A2-B827-1142-7D04-D38F5A042182}"/>
              </a:ext>
            </a:extLst>
          </p:cNvPr>
          <p:cNvSpPr>
            <a:spLocks noGrp="1"/>
          </p:cNvSpPr>
          <p:nvPr>
            <p:ph type="title"/>
          </p:nvPr>
        </p:nvSpPr>
        <p:spPr>
          <a:xfrm>
            <a:off x="548640" y="647700"/>
            <a:ext cx="10972800" cy="1504188"/>
          </a:xfrm>
        </p:spPr>
        <p:txBody>
          <a:bodyPr>
            <a:normAutofit/>
          </a:bodyPr>
          <a:lstStyle/>
          <a:p>
            <a:r>
              <a:rPr lang="en-US" altLang="zh-CN" sz="28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en-US" altLang="zh-CN" sz="2800" b="1" u="sng"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ADMIN MODULE</a:t>
            </a:r>
            <a:br>
              <a:rPr lang="en-US" altLang="zh-CN" sz="5400" b="1" u="sng"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br>
            <a:endParaRPr lang="en-IN" u="sng" dirty="0"/>
          </a:p>
        </p:txBody>
      </p:sp>
      <p:pic>
        <p:nvPicPr>
          <p:cNvPr id="5" name="Content Placeholder 4">
            <a:extLst>
              <a:ext uri="{FF2B5EF4-FFF2-40B4-BE49-F238E27FC236}">
                <a16:creationId xmlns:a16="http://schemas.microsoft.com/office/drawing/2014/main" id="{59B336B2-DB32-CEF8-F5DD-197623DE6F44}"/>
              </a:ext>
            </a:extLst>
          </p:cNvPr>
          <p:cNvPicPr>
            <a:picLocks noGrp="1" noChangeAspect="1"/>
          </p:cNvPicPr>
          <p:nvPr>
            <p:ph idx="1"/>
          </p:nvPr>
        </p:nvPicPr>
        <p:blipFill>
          <a:blip r:embed="rId2"/>
          <a:stretch>
            <a:fillRect/>
          </a:stretch>
        </p:blipFill>
        <p:spPr>
          <a:xfrm>
            <a:off x="784578" y="1531303"/>
            <a:ext cx="9731022" cy="4389437"/>
          </a:xfrm>
        </p:spPr>
      </p:pic>
    </p:spTree>
    <p:extLst>
      <p:ext uri="{BB962C8B-B14F-4D97-AF65-F5344CB8AC3E}">
        <p14:creationId xmlns:p14="http://schemas.microsoft.com/office/powerpoint/2010/main" val="4084835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9C04B-0E07-B173-7F47-8E4874A5C29F}"/>
              </a:ext>
            </a:extLst>
          </p:cNvPr>
          <p:cNvSpPr>
            <a:spLocks noGrp="1"/>
          </p:cNvSpPr>
          <p:nvPr>
            <p:ph type="title"/>
          </p:nvPr>
        </p:nvSpPr>
        <p:spPr/>
        <p:txBody>
          <a:bodyPr>
            <a:normAutofit/>
          </a:bodyPr>
          <a:lstStyle/>
          <a:p>
            <a:r>
              <a:rPr lang="en-US" altLang="zh-CN" sz="2500" b="1" u="sng"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ADMIN MODULE-ADD PRODUCT</a:t>
            </a:r>
            <a:br>
              <a:rPr lang="en-US" altLang="zh-CN" sz="25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br>
            <a:endParaRPr lang="en-IN" sz="2500" dirty="0"/>
          </a:p>
        </p:txBody>
      </p:sp>
      <p:pic>
        <p:nvPicPr>
          <p:cNvPr id="7" name="Content Placeholder 6">
            <a:extLst>
              <a:ext uri="{FF2B5EF4-FFF2-40B4-BE49-F238E27FC236}">
                <a16:creationId xmlns:a16="http://schemas.microsoft.com/office/drawing/2014/main" id="{0593B18F-03D0-A8F2-121D-0A0F35F12E69}"/>
              </a:ext>
            </a:extLst>
          </p:cNvPr>
          <p:cNvPicPr>
            <a:picLocks noGrp="1" noChangeAspect="1"/>
          </p:cNvPicPr>
          <p:nvPr>
            <p:ph idx="1"/>
          </p:nvPr>
        </p:nvPicPr>
        <p:blipFill>
          <a:blip r:embed="rId2"/>
          <a:stretch>
            <a:fillRect/>
          </a:stretch>
        </p:blipFill>
        <p:spPr>
          <a:xfrm>
            <a:off x="697171" y="1684151"/>
            <a:ext cx="9961863" cy="5144422"/>
          </a:xfrm>
        </p:spPr>
      </p:pic>
    </p:spTree>
    <p:extLst>
      <p:ext uri="{BB962C8B-B14F-4D97-AF65-F5344CB8AC3E}">
        <p14:creationId xmlns:p14="http://schemas.microsoft.com/office/powerpoint/2010/main" val="1940034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2A487-63B6-32CF-70B1-FDD8B5109A1C}"/>
              </a:ext>
            </a:extLst>
          </p:cNvPr>
          <p:cNvSpPr>
            <a:spLocks noGrp="1"/>
          </p:cNvSpPr>
          <p:nvPr>
            <p:ph type="title"/>
          </p:nvPr>
        </p:nvSpPr>
        <p:spPr/>
        <p:txBody>
          <a:bodyPr/>
          <a:lstStyle/>
          <a:p>
            <a:r>
              <a:rPr lang="en-IN" b="1" dirty="0">
                <a:solidFill>
                  <a:schemeClr val="tx1"/>
                </a:solidFill>
              </a:rPr>
              <a:t>PRODUCT LIST</a:t>
            </a:r>
          </a:p>
        </p:txBody>
      </p:sp>
      <p:sp>
        <p:nvSpPr>
          <p:cNvPr id="7" name="Content Placeholder 6">
            <a:extLst>
              <a:ext uri="{FF2B5EF4-FFF2-40B4-BE49-F238E27FC236}">
                <a16:creationId xmlns:a16="http://schemas.microsoft.com/office/drawing/2014/main" id="{528C6D9E-DC8D-14CA-C72C-3E057AF34525}"/>
              </a:ext>
            </a:extLst>
          </p:cNvPr>
          <p:cNvSpPr>
            <a:spLocks noGrp="1"/>
          </p:cNvSpPr>
          <p:nvPr>
            <p:ph idx="1"/>
          </p:nvPr>
        </p:nvSpPr>
        <p:spPr/>
        <p:txBody>
          <a:bodyPr/>
          <a:lstStyle/>
          <a:p>
            <a:endParaRPr lang="en-IN"/>
          </a:p>
        </p:txBody>
      </p:sp>
      <p:pic>
        <p:nvPicPr>
          <p:cNvPr id="9" name="Picture 8">
            <a:extLst>
              <a:ext uri="{FF2B5EF4-FFF2-40B4-BE49-F238E27FC236}">
                <a16:creationId xmlns:a16="http://schemas.microsoft.com/office/drawing/2014/main" id="{D0C4C44F-EC63-E371-6FCA-2686E0EB7C6C}"/>
              </a:ext>
            </a:extLst>
          </p:cNvPr>
          <p:cNvPicPr>
            <a:picLocks noChangeAspect="1"/>
          </p:cNvPicPr>
          <p:nvPr/>
        </p:nvPicPr>
        <p:blipFill>
          <a:blip r:embed="rId2"/>
          <a:stretch>
            <a:fillRect/>
          </a:stretch>
        </p:blipFill>
        <p:spPr>
          <a:xfrm>
            <a:off x="609599" y="1847447"/>
            <a:ext cx="11116235" cy="5010912"/>
          </a:xfrm>
          <a:prstGeom prst="rect">
            <a:avLst/>
          </a:prstGeom>
        </p:spPr>
      </p:pic>
    </p:spTree>
    <p:extLst>
      <p:ext uri="{BB962C8B-B14F-4D97-AF65-F5344CB8AC3E}">
        <p14:creationId xmlns:p14="http://schemas.microsoft.com/office/powerpoint/2010/main" val="3191919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44A64-6CC5-98FF-8821-42355F9AA852}"/>
              </a:ext>
            </a:extLst>
          </p:cNvPr>
          <p:cNvSpPr>
            <a:spLocks noGrp="1"/>
          </p:cNvSpPr>
          <p:nvPr>
            <p:ph type="title"/>
          </p:nvPr>
        </p:nvSpPr>
        <p:spPr/>
        <p:txBody>
          <a:bodyPr>
            <a:normAutofit/>
          </a:bodyPr>
          <a:lstStyle/>
          <a:p>
            <a:r>
              <a:rPr lang="en-IN" sz="2500" b="1" u="sng" dirty="0">
                <a:solidFill>
                  <a:schemeClr val="tx1"/>
                </a:solidFill>
              </a:rPr>
              <a:t>CLIENT LOGIN</a:t>
            </a:r>
          </a:p>
        </p:txBody>
      </p:sp>
      <p:pic>
        <p:nvPicPr>
          <p:cNvPr id="5" name="Content Placeholder 4">
            <a:extLst>
              <a:ext uri="{FF2B5EF4-FFF2-40B4-BE49-F238E27FC236}">
                <a16:creationId xmlns:a16="http://schemas.microsoft.com/office/drawing/2014/main" id="{0A739C6E-1560-A05B-BDD9-2BF46B709412}"/>
              </a:ext>
            </a:extLst>
          </p:cNvPr>
          <p:cNvPicPr>
            <a:picLocks noGrp="1" noChangeAspect="1"/>
          </p:cNvPicPr>
          <p:nvPr>
            <p:ph idx="1"/>
          </p:nvPr>
        </p:nvPicPr>
        <p:blipFill>
          <a:blip r:embed="rId2"/>
          <a:stretch>
            <a:fillRect/>
          </a:stretch>
        </p:blipFill>
        <p:spPr>
          <a:xfrm>
            <a:off x="723618" y="1919923"/>
            <a:ext cx="9014742" cy="4389437"/>
          </a:xfrm>
        </p:spPr>
      </p:pic>
    </p:spTree>
    <p:extLst>
      <p:ext uri="{BB962C8B-B14F-4D97-AF65-F5344CB8AC3E}">
        <p14:creationId xmlns:p14="http://schemas.microsoft.com/office/powerpoint/2010/main" val="3310035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9C4EB-4554-F2B5-CA05-A880E94C191F}"/>
              </a:ext>
            </a:extLst>
          </p:cNvPr>
          <p:cNvSpPr>
            <a:spLocks noGrp="1"/>
          </p:cNvSpPr>
          <p:nvPr>
            <p:ph type="title"/>
          </p:nvPr>
        </p:nvSpPr>
        <p:spPr/>
        <p:txBody>
          <a:bodyPr>
            <a:normAutofit/>
          </a:bodyPr>
          <a:lstStyle/>
          <a:p>
            <a:r>
              <a:rPr lang="en-IN" sz="2500" b="1" dirty="0">
                <a:solidFill>
                  <a:schemeClr val="tx1"/>
                </a:solidFill>
              </a:rPr>
              <a:t>PRODUCT</a:t>
            </a:r>
          </a:p>
        </p:txBody>
      </p:sp>
      <p:pic>
        <p:nvPicPr>
          <p:cNvPr id="5" name="Content Placeholder 4">
            <a:extLst>
              <a:ext uri="{FF2B5EF4-FFF2-40B4-BE49-F238E27FC236}">
                <a16:creationId xmlns:a16="http://schemas.microsoft.com/office/drawing/2014/main" id="{2E09DD1C-BD10-152D-70CC-6F0A37455B18}"/>
              </a:ext>
            </a:extLst>
          </p:cNvPr>
          <p:cNvPicPr>
            <a:picLocks noGrp="1" noChangeAspect="1"/>
          </p:cNvPicPr>
          <p:nvPr>
            <p:ph idx="1"/>
          </p:nvPr>
        </p:nvPicPr>
        <p:blipFill>
          <a:blip r:embed="rId2"/>
          <a:stretch>
            <a:fillRect/>
          </a:stretch>
        </p:blipFill>
        <p:spPr>
          <a:xfrm>
            <a:off x="747089" y="1979987"/>
            <a:ext cx="8872040" cy="4600107"/>
          </a:xfrm>
        </p:spPr>
      </p:pic>
    </p:spTree>
    <p:extLst>
      <p:ext uri="{BB962C8B-B14F-4D97-AF65-F5344CB8AC3E}">
        <p14:creationId xmlns:p14="http://schemas.microsoft.com/office/powerpoint/2010/main" val="3964307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D7360-F62B-3D7D-FBE3-11ADA79076CA}"/>
              </a:ext>
            </a:extLst>
          </p:cNvPr>
          <p:cNvSpPr>
            <a:spLocks noGrp="1"/>
          </p:cNvSpPr>
          <p:nvPr>
            <p:ph type="title"/>
          </p:nvPr>
        </p:nvSpPr>
        <p:spPr/>
        <p:txBody>
          <a:bodyPr>
            <a:normAutofit/>
          </a:bodyPr>
          <a:lstStyle/>
          <a:p>
            <a:r>
              <a:rPr lang="en-IN" sz="3600" b="1" u="sng" dirty="0">
                <a:solidFill>
                  <a:schemeClr val="tx1"/>
                </a:solidFill>
              </a:rPr>
              <a:t>INTRODUCTION</a:t>
            </a:r>
          </a:p>
        </p:txBody>
      </p:sp>
      <p:sp>
        <p:nvSpPr>
          <p:cNvPr id="3" name="Content Placeholder 2">
            <a:extLst>
              <a:ext uri="{FF2B5EF4-FFF2-40B4-BE49-F238E27FC236}">
                <a16:creationId xmlns:a16="http://schemas.microsoft.com/office/drawing/2014/main" id="{E42077B9-F805-F07E-6AB4-4E4BB3E0AC84}"/>
              </a:ext>
            </a:extLst>
          </p:cNvPr>
          <p:cNvSpPr>
            <a:spLocks noGrp="1"/>
          </p:cNvSpPr>
          <p:nvPr>
            <p:ph idx="1"/>
          </p:nvPr>
        </p:nvSpPr>
        <p:spPr>
          <a:xfrm>
            <a:off x="609599" y="1935480"/>
            <a:ext cx="11340353" cy="4671508"/>
          </a:xfrm>
        </p:spPr>
        <p:txBody>
          <a:bodyPr>
            <a:normAutofit/>
          </a:bodyPr>
          <a:lstStyle/>
          <a:p>
            <a:r>
              <a:rPr lang="en-IN" sz="3600" dirty="0">
                <a:latin typeface="Times New Roman" panose="02020603050405020304" pitchFamily="18" charset="0"/>
                <a:cs typeface="Times New Roman" panose="02020603050405020304" pitchFamily="18" charset="0"/>
              </a:rPr>
              <a:t>Online shopping is the process of ordering product with various brands and Variety of design through the website of the shop. </a:t>
            </a:r>
            <a:r>
              <a:rPr lang="en-US" altLang="zh-CN" sz="3600" strike="noStrike" noProof="1">
                <a:solidFill>
                  <a:schemeClr val="tx1"/>
                </a:solidFill>
                <a:effectLst/>
                <a:latin typeface="Times New Roman" panose="02020603050405020304" pitchFamily="18" charset="0"/>
                <a:ea typeface="Calibri" panose="020F0502020204030204" charset="0"/>
                <a:cs typeface="Times New Roman" panose="02020603050405020304" pitchFamily="18" charset="0"/>
                <a:sym typeface="Microsoft YaHei" panose="020B0503020204020204" charset="-122"/>
              </a:rPr>
              <a:t>The product can be either ready to start despite the</a:t>
            </a:r>
            <a:r>
              <a:rPr lang="en-US" altLang="zh-CN" sz="3600" strike="noStrike" baseline="-25000" noProof="1">
                <a:solidFill>
                  <a:schemeClr val="tx1"/>
                </a:solidFill>
                <a:effectLst/>
                <a:latin typeface="Times New Roman" panose="02020603050405020304" pitchFamily="18" charset="0"/>
                <a:ea typeface="Calibri" panose="020F0502020204030204" charset="0"/>
                <a:cs typeface="Times New Roman" panose="02020603050405020304" pitchFamily="18" charset="0"/>
                <a:sym typeface="Microsoft YaHei" panose="020B0503020204020204" charset="-122"/>
              </a:rPr>
              <a:t> </a:t>
            </a:r>
            <a:r>
              <a:rPr lang="en-US" altLang="zh-CN" sz="3600" strike="noStrike" noProof="1">
                <a:solidFill>
                  <a:schemeClr val="tx1"/>
                </a:solidFill>
                <a:effectLst/>
                <a:latin typeface="Times New Roman" panose="02020603050405020304" pitchFamily="18" charset="0"/>
                <a:ea typeface="Calibri" panose="020F0502020204030204" charset="0"/>
                <a:cs typeface="Times New Roman" panose="02020603050405020304" pitchFamily="18" charset="0"/>
                <a:sym typeface="Microsoft YaHei" panose="020B0503020204020204" charset="-122"/>
              </a:rPr>
              <a:t>lack of personal interaction. The software provides online customers with the same features someone visiting the shop or ordering on the phone would have this includes access to the entire products with full customization</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endParaRPr lang="en-IN" dirty="0"/>
          </a:p>
        </p:txBody>
      </p:sp>
    </p:spTree>
    <p:extLst>
      <p:ext uri="{BB962C8B-B14F-4D97-AF65-F5344CB8AC3E}">
        <p14:creationId xmlns:p14="http://schemas.microsoft.com/office/powerpoint/2010/main" val="20755412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1BFDF-DCC3-F109-9C3D-551D93E8ABB2}"/>
              </a:ext>
            </a:extLst>
          </p:cNvPr>
          <p:cNvSpPr>
            <a:spLocks noGrp="1"/>
          </p:cNvSpPr>
          <p:nvPr>
            <p:ph type="title"/>
          </p:nvPr>
        </p:nvSpPr>
        <p:spPr/>
        <p:txBody>
          <a:bodyPr/>
          <a:lstStyle/>
          <a:p>
            <a:r>
              <a:rPr lang="en-IN" b="1" dirty="0">
                <a:solidFill>
                  <a:schemeClr val="tx1"/>
                </a:solidFill>
              </a:rPr>
              <a:t>CART LIST</a:t>
            </a:r>
          </a:p>
        </p:txBody>
      </p:sp>
      <p:sp>
        <p:nvSpPr>
          <p:cNvPr id="8" name="Content Placeholder 7">
            <a:extLst>
              <a:ext uri="{FF2B5EF4-FFF2-40B4-BE49-F238E27FC236}">
                <a16:creationId xmlns:a16="http://schemas.microsoft.com/office/drawing/2014/main" id="{AF972932-6696-A299-0414-4065B0DF376C}"/>
              </a:ext>
            </a:extLst>
          </p:cNvPr>
          <p:cNvSpPr>
            <a:spLocks noGrp="1"/>
          </p:cNvSpPr>
          <p:nvPr>
            <p:ph idx="1"/>
          </p:nvPr>
        </p:nvSpPr>
        <p:spPr/>
        <p:txBody>
          <a:bodyPr/>
          <a:lstStyle/>
          <a:p>
            <a:endParaRPr lang="en-IN"/>
          </a:p>
        </p:txBody>
      </p:sp>
      <p:pic>
        <p:nvPicPr>
          <p:cNvPr id="10" name="Picture 9">
            <a:extLst>
              <a:ext uri="{FF2B5EF4-FFF2-40B4-BE49-F238E27FC236}">
                <a16:creationId xmlns:a16="http://schemas.microsoft.com/office/drawing/2014/main" id="{EF23BA22-2F5A-41C9-A599-02B4B595F6D4}"/>
              </a:ext>
            </a:extLst>
          </p:cNvPr>
          <p:cNvPicPr>
            <a:picLocks noChangeAspect="1"/>
          </p:cNvPicPr>
          <p:nvPr/>
        </p:nvPicPr>
        <p:blipFill>
          <a:blip r:embed="rId2"/>
          <a:stretch>
            <a:fillRect/>
          </a:stretch>
        </p:blipFill>
        <p:spPr>
          <a:xfrm>
            <a:off x="609600" y="1935480"/>
            <a:ext cx="10972800" cy="4389120"/>
          </a:xfrm>
          <a:prstGeom prst="rect">
            <a:avLst/>
          </a:prstGeom>
        </p:spPr>
      </p:pic>
    </p:spTree>
    <p:extLst>
      <p:ext uri="{BB962C8B-B14F-4D97-AF65-F5344CB8AC3E}">
        <p14:creationId xmlns:p14="http://schemas.microsoft.com/office/powerpoint/2010/main" val="13649236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A8765-6144-3DA2-4512-D02689633377}"/>
              </a:ext>
            </a:extLst>
          </p:cNvPr>
          <p:cNvSpPr>
            <a:spLocks noGrp="1"/>
          </p:cNvSpPr>
          <p:nvPr>
            <p:ph type="title"/>
          </p:nvPr>
        </p:nvSpPr>
        <p:spPr/>
        <p:txBody>
          <a:bodyPr>
            <a:normAutofit/>
          </a:bodyPr>
          <a:lstStyle/>
          <a:p>
            <a:r>
              <a:rPr lang="en-IN" sz="2500" b="1" u="sng" dirty="0">
                <a:solidFill>
                  <a:schemeClr val="tx1"/>
                </a:solidFill>
              </a:rPr>
              <a:t>ORDER LIST</a:t>
            </a:r>
          </a:p>
        </p:txBody>
      </p:sp>
      <p:sp>
        <p:nvSpPr>
          <p:cNvPr id="7" name="Content Placeholder 6">
            <a:extLst>
              <a:ext uri="{FF2B5EF4-FFF2-40B4-BE49-F238E27FC236}">
                <a16:creationId xmlns:a16="http://schemas.microsoft.com/office/drawing/2014/main" id="{8AD3587F-3DA8-3BA8-6B23-14ED43990D2D}"/>
              </a:ext>
            </a:extLst>
          </p:cNvPr>
          <p:cNvSpPr>
            <a:spLocks noGrp="1"/>
          </p:cNvSpPr>
          <p:nvPr>
            <p:ph idx="1"/>
          </p:nvPr>
        </p:nvSpPr>
        <p:spPr/>
        <p:txBody>
          <a:bodyPr/>
          <a:lstStyle/>
          <a:p>
            <a:endParaRPr lang="en-IN"/>
          </a:p>
        </p:txBody>
      </p:sp>
      <p:pic>
        <p:nvPicPr>
          <p:cNvPr id="9" name="Picture 8">
            <a:extLst>
              <a:ext uri="{FF2B5EF4-FFF2-40B4-BE49-F238E27FC236}">
                <a16:creationId xmlns:a16="http://schemas.microsoft.com/office/drawing/2014/main" id="{B0F8BA0C-25DA-A92A-C61D-23E49C0D1871}"/>
              </a:ext>
            </a:extLst>
          </p:cNvPr>
          <p:cNvPicPr>
            <a:picLocks noChangeAspect="1"/>
          </p:cNvPicPr>
          <p:nvPr/>
        </p:nvPicPr>
        <p:blipFill>
          <a:blip r:embed="rId2"/>
          <a:stretch>
            <a:fillRect/>
          </a:stretch>
        </p:blipFill>
        <p:spPr>
          <a:xfrm>
            <a:off x="609600" y="1935480"/>
            <a:ext cx="11394141" cy="4922520"/>
          </a:xfrm>
          <a:prstGeom prst="rect">
            <a:avLst/>
          </a:prstGeom>
        </p:spPr>
      </p:pic>
    </p:spTree>
    <p:extLst>
      <p:ext uri="{BB962C8B-B14F-4D97-AF65-F5344CB8AC3E}">
        <p14:creationId xmlns:p14="http://schemas.microsoft.com/office/powerpoint/2010/main" val="8738526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4DF7F-D842-BAAB-005D-2C6694CD0CE4}"/>
              </a:ext>
            </a:extLst>
          </p:cNvPr>
          <p:cNvSpPr>
            <a:spLocks noGrp="1"/>
          </p:cNvSpPr>
          <p:nvPr>
            <p:ph type="title"/>
          </p:nvPr>
        </p:nvSpPr>
        <p:spPr/>
        <p:txBody>
          <a:bodyPr>
            <a:normAutofit/>
          </a:bodyPr>
          <a:lstStyle/>
          <a:p>
            <a:r>
              <a:rPr lang="en-IN" sz="2500" b="1" u="sng" dirty="0">
                <a:solidFill>
                  <a:schemeClr val="tx1"/>
                </a:solidFill>
              </a:rPr>
              <a:t>PAYMENT</a:t>
            </a:r>
          </a:p>
        </p:txBody>
      </p:sp>
      <p:pic>
        <p:nvPicPr>
          <p:cNvPr id="5" name="Content Placeholder 4">
            <a:extLst>
              <a:ext uri="{FF2B5EF4-FFF2-40B4-BE49-F238E27FC236}">
                <a16:creationId xmlns:a16="http://schemas.microsoft.com/office/drawing/2014/main" id="{CFEAACB0-AACC-3A0C-BF2F-DFAC97803AB5}"/>
              </a:ext>
            </a:extLst>
          </p:cNvPr>
          <p:cNvPicPr>
            <a:picLocks noGrp="1" noChangeAspect="1"/>
          </p:cNvPicPr>
          <p:nvPr>
            <p:ph idx="1"/>
          </p:nvPr>
        </p:nvPicPr>
        <p:blipFill>
          <a:blip r:embed="rId2"/>
          <a:stretch>
            <a:fillRect/>
          </a:stretch>
        </p:blipFill>
        <p:spPr>
          <a:xfrm>
            <a:off x="731238" y="1999488"/>
            <a:ext cx="7803443" cy="4389437"/>
          </a:xfrm>
        </p:spPr>
      </p:pic>
    </p:spTree>
    <p:extLst>
      <p:ext uri="{BB962C8B-B14F-4D97-AF65-F5344CB8AC3E}">
        <p14:creationId xmlns:p14="http://schemas.microsoft.com/office/powerpoint/2010/main" val="3844200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F8173-9037-EB71-4846-46D00559C11E}"/>
              </a:ext>
            </a:extLst>
          </p:cNvPr>
          <p:cNvSpPr>
            <a:spLocks noGrp="1"/>
          </p:cNvSpPr>
          <p:nvPr>
            <p:ph type="title"/>
          </p:nvPr>
        </p:nvSpPr>
        <p:spPr/>
        <p:txBody>
          <a:bodyPr>
            <a:normAutofit/>
          </a:bodyPr>
          <a:lstStyle/>
          <a:p>
            <a:r>
              <a:rPr lang="zh-CN" altLang="zh-CN" sz="2400" b="1" u="sng"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ADVANTAGES</a:t>
            </a:r>
            <a:br>
              <a:rPr lang="zh-CN" altLang="zh-CN" sz="24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br>
            <a:endParaRPr lang="en-IN" sz="2400" dirty="0"/>
          </a:p>
        </p:txBody>
      </p:sp>
      <p:sp>
        <p:nvSpPr>
          <p:cNvPr id="3" name="Content Placeholder 2">
            <a:extLst>
              <a:ext uri="{FF2B5EF4-FFF2-40B4-BE49-F238E27FC236}">
                <a16:creationId xmlns:a16="http://schemas.microsoft.com/office/drawing/2014/main" id="{90D016ED-F475-15FC-6FA9-DFEA8AAC527A}"/>
              </a:ext>
            </a:extLst>
          </p:cNvPr>
          <p:cNvSpPr>
            <a:spLocks noGrp="1"/>
          </p:cNvSpPr>
          <p:nvPr>
            <p:ph idx="1"/>
          </p:nvPr>
        </p:nvSpPr>
        <p:spPr>
          <a:xfrm>
            <a:off x="716280" y="1615440"/>
            <a:ext cx="10972800" cy="4389120"/>
          </a:xfrm>
        </p:spPr>
        <p:txBody>
          <a:bodyPr>
            <a:normAutofit fontScale="92500" lnSpcReduction="20000"/>
          </a:bodyPr>
          <a:lstStyle/>
          <a:p>
            <a:pPr marL="285750" lvl="0" indent="-285750" algn="just" fontAlgn="base">
              <a:buFont typeface="Wingdings" panose="05000000000000000000" charset="0"/>
              <a:buChar char="q"/>
            </a:pP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Clients can order whenever they want..</a:t>
            </a:r>
          </a:p>
          <a:p>
            <a:pPr lvl="0" indent="0" algn="just" fontAlgn="base">
              <a:buFont typeface="Wingdings" panose="05000000000000000000" charset="0"/>
              <a:buNone/>
            </a:pPr>
            <a:endPar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Makes the ordering process easier.</a:t>
            </a:r>
          </a:p>
          <a:p>
            <a:pPr marL="285750" lvl="0" indent="-285750" algn="just" fontAlgn="base">
              <a:buFont typeface="Wingdings" panose="05000000000000000000" charset="0"/>
              <a:buChar char="q"/>
            </a:pPr>
            <a:endPar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Customer's satisfaction.</a:t>
            </a:r>
          </a:p>
          <a:p>
            <a:pPr marL="285750" lvl="0" indent="-285750" algn="just" fontAlgn="base">
              <a:buFont typeface="Wingdings" panose="05000000000000000000" charset="0"/>
              <a:buChar char="q"/>
            </a:pPr>
            <a:endPar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The convenience of mobile ordering</a:t>
            </a:r>
          </a:p>
          <a:p>
            <a:pPr marL="285750" lvl="0" indent="-285750" algn="just" fontAlgn="base">
              <a:buFont typeface="Wingdings" panose="05000000000000000000" charset="0"/>
              <a:buChar char="q"/>
            </a:pPr>
            <a:endPar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No more waiting in long queues to place an order.</a:t>
            </a:r>
          </a:p>
          <a:p>
            <a:pPr marL="285750" lvl="0" indent="-285750" algn="just" fontAlgn="base">
              <a:buFont typeface="Wingdings" panose="05000000000000000000" charset="0"/>
              <a:buChar char="q"/>
            </a:pPr>
            <a:endPar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Discover New</a:t>
            </a:r>
            <a:r>
              <a:rPr lang="en-I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Products</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p>
          <a:p>
            <a:endParaRPr lang="en-IN" dirty="0"/>
          </a:p>
        </p:txBody>
      </p:sp>
    </p:spTree>
    <p:extLst>
      <p:ext uri="{BB962C8B-B14F-4D97-AF65-F5344CB8AC3E}">
        <p14:creationId xmlns:p14="http://schemas.microsoft.com/office/powerpoint/2010/main" val="3938570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782A5-0FA4-5F42-D1FE-521C9F2A648F}"/>
              </a:ext>
            </a:extLst>
          </p:cNvPr>
          <p:cNvSpPr>
            <a:spLocks noGrp="1"/>
          </p:cNvSpPr>
          <p:nvPr>
            <p:ph type="title"/>
          </p:nvPr>
        </p:nvSpPr>
        <p:spPr/>
        <p:txBody>
          <a:bodyPr>
            <a:normAutofit/>
          </a:bodyPr>
          <a:lstStyle/>
          <a:p>
            <a:r>
              <a:rPr lang="en-US" altLang="zh-CN" sz="25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CONCLUSION</a:t>
            </a:r>
            <a:endParaRPr lang="en-IN" sz="2500" dirty="0"/>
          </a:p>
        </p:txBody>
      </p:sp>
      <p:sp>
        <p:nvSpPr>
          <p:cNvPr id="3" name="Content Placeholder 2">
            <a:extLst>
              <a:ext uri="{FF2B5EF4-FFF2-40B4-BE49-F238E27FC236}">
                <a16:creationId xmlns:a16="http://schemas.microsoft.com/office/drawing/2014/main" id="{134AB01E-BB50-E881-6383-57AE1F4F2849}"/>
              </a:ext>
            </a:extLst>
          </p:cNvPr>
          <p:cNvSpPr>
            <a:spLocks noGrp="1"/>
          </p:cNvSpPr>
          <p:nvPr>
            <p:ph idx="1"/>
          </p:nvPr>
        </p:nvSpPr>
        <p:spPr/>
        <p:txBody>
          <a:bodyPr/>
          <a:lstStyle/>
          <a:p>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Online </a:t>
            </a:r>
            <a:r>
              <a:rPr lang="en-I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Tech product </a:t>
            </a: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Ordering system is done to help and solve one of the important problems of customer. Because Large number of customer can use the internet and phone. Various issues related to </a:t>
            </a:r>
            <a:r>
              <a:rPr lang="en-I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varity of product availability and different brand</a:t>
            </a: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en-I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can</a:t>
            </a: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solved by these system </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Thus, implementation of </a:t>
            </a:r>
            <a:r>
              <a:rPr lang="en-I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online tech </a:t>
            </a: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system is done to help and solve one of the important problems of customer. It helps customer in making order easily and gives information needed in making order to customer place.</a:t>
            </a:r>
            <a:endParaRPr lang="en-IN" dirty="0"/>
          </a:p>
        </p:txBody>
      </p:sp>
    </p:spTree>
    <p:extLst>
      <p:ext uri="{BB962C8B-B14F-4D97-AF65-F5344CB8AC3E}">
        <p14:creationId xmlns:p14="http://schemas.microsoft.com/office/powerpoint/2010/main" val="14157074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C98C322-09EF-C4B0-3182-77107F77F594}"/>
              </a:ext>
            </a:extLst>
          </p:cNvPr>
          <p:cNvSpPr>
            <a:spLocks noGrp="1"/>
          </p:cNvSpPr>
          <p:nvPr>
            <p:ph idx="1"/>
          </p:nvPr>
        </p:nvSpPr>
        <p:spPr/>
        <p:txBody>
          <a:bodyPr/>
          <a:lstStyle/>
          <a:p>
            <a:pPr marL="0" indent="0">
              <a:buNone/>
            </a:pPr>
            <a:r>
              <a:rPr lang="en-US" altLang="zh-CN" sz="5400" b="1" dirty="0">
                <a:solidFill>
                  <a:srgbClr val="5E2620"/>
                </a:solidFill>
                <a:latin typeface="Calibri" panose="020F0502020204030204" charset="0"/>
                <a:ea typeface="Calibri" panose="020F0502020204030204" charset="0"/>
                <a:cs typeface="Calibri" panose="020F0502020204030204" charset="0"/>
              </a:rPr>
              <a:t>                       </a:t>
            </a:r>
          </a:p>
          <a:p>
            <a:pPr marL="0" indent="0">
              <a:buNone/>
            </a:pPr>
            <a:r>
              <a:rPr lang="en-US" altLang="zh-CN" sz="5400" b="1" dirty="0">
                <a:solidFill>
                  <a:srgbClr val="5E2620"/>
                </a:solidFill>
                <a:latin typeface="Calibri" panose="020F0502020204030204" charset="0"/>
                <a:ea typeface="Calibri" panose="020F0502020204030204" charset="0"/>
                <a:cs typeface="Calibri" panose="020F0502020204030204" charset="0"/>
              </a:rPr>
              <a:t>                       THANK YOU</a:t>
            </a:r>
          </a:p>
          <a:p>
            <a:endParaRPr lang="en-IN" dirty="0"/>
          </a:p>
        </p:txBody>
      </p:sp>
    </p:spTree>
    <p:extLst>
      <p:ext uri="{BB962C8B-B14F-4D97-AF65-F5344CB8AC3E}">
        <p14:creationId xmlns:p14="http://schemas.microsoft.com/office/powerpoint/2010/main" val="671385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2095" y="806993"/>
            <a:ext cx="10972800" cy="627016"/>
          </a:xfrm>
        </p:spPr>
        <p:txBody>
          <a:bodyPr>
            <a:normAutofit fontScale="90000"/>
          </a:bodyPr>
          <a:lstStyle/>
          <a:p>
            <a:pPr lvl="0" fontAlgn="base"/>
            <a:r>
              <a:rPr lang="en-US" altLang="zh-CN" sz="2800" b="1" u="sng"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en-US" altLang="zh-CN" sz="4000" b="1" u="sng"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PROJECT OBJECTIVE </a:t>
            </a:r>
            <a:r>
              <a:rPr lang="en-US" altLang="zh-CN" sz="2800" b="1" u="sng"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p>
        </p:txBody>
      </p:sp>
      <p:sp>
        <p:nvSpPr>
          <p:cNvPr id="9" name="TextBox 25">
            <a:extLst>
              <a:ext uri="{FF2B5EF4-FFF2-40B4-BE49-F238E27FC236}">
                <a16:creationId xmlns:a16="http://schemas.microsoft.com/office/drawing/2014/main" id="{3240AE1F-B79D-3A83-80E3-2BB91E6C91D3}"/>
              </a:ext>
            </a:extLst>
          </p:cNvPr>
          <p:cNvSpPr txBox="1"/>
          <p:nvPr/>
        </p:nvSpPr>
        <p:spPr>
          <a:xfrm flipH="1">
            <a:off x="859074" y="1434009"/>
            <a:ext cx="10011508" cy="4662815"/>
          </a:xfrm>
          <a:prstGeom prst="rect">
            <a:avLst/>
          </a:prstGeom>
          <a:noFill/>
        </p:spPr>
        <p:txBody>
          <a:bodyPr wrap="square" rtlCol="0">
            <a:spAutoFit/>
            <a:scene3d>
              <a:camera prst="orthographicFront"/>
              <a:lightRig rig="threePt" dir="t"/>
            </a:scene3d>
          </a:bodyPr>
          <a:lstStyle/>
          <a:p>
            <a:pPr lvl="0" algn="ctr" fontAlgn="base">
              <a:lnSpc>
                <a:spcPct val="150000"/>
              </a:lnSpc>
            </a:pPr>
            <a:endParaRPr lang="en-US" altLang="zh-CN"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endParaRPr>
          </a:p>
          <a:p>
            <a:pPr marL="285750" lvl="0" indent="-285750" algn="just" fontAlgn="base">
              <a:lnSpc>
                <a:spcPct val="150000"/>
              </a:lnSpc>
              <a:buFont typeface="Wingdings" panose="05000000000000000000" charset="0"/>
              <a:buChar char="q"/>
            </a:pP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To evaluate the way of interaction with customers.</a:t>
            </a:r>
          </a:p>
          <a:p>
            <a:pPr marL="285750" lvl="0" indent="-285750" algn="just" fontAlgn="base">
              <a:lnSpc>
                <a:spcPct val="150000"/>
              </a:lnSpc>
              <a:buFont typeface="Wingdings" panose="05000000000000000000" charset="0"/>
              <a:buChar char="q"/>
            </a:pP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To develop a Electronics Product ordering system with web application based on the client server application.</a:t>
            </a:r>
          </a:p>
          <a:p>
            <a:pPr marL="285750" lvl="0" indent="-285750" algn="just" fontAlgn="base">
              <a:lnSpc>
                <a:spcPct val="150000"/>
              </a:lnSpc>
              <a:buFont typeface="Wingdings" panose="05000000000000000000" charset="0"/>
              <a:buChar char="q"/>
            </a:pP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To determine the factors that influence customer when ordering Product Through online.</a:t>
            </a:r>
          </a:p>
          <a:p>
            <a:pPr marL="285750" lvl="0" indent="-285750" algn="just" fontAlgn="base">
              <a:lnSpc>
                <a:spcPct val="150000"/>
              </a:lnSpc>
              <a:buFont typeface="Wingdings" panose="05000000000000000000" charset="0"/>
              <a:buChar char="q"/>
            </a:pPr>
            <a:endPar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endPar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11"/>
          <p:cNvSpPr/>
          <p:nvPr/>
        </p:nvSpPr>
        <p:spPr>
          <a:xfrm>
            <a:off x="4226516" y="1825845"/>
            <a:ext cx="2254644" cy="2254644"/>
          </a:xfrm>
          <a:custGeom>
            <a:avLst/>
            <a:gdLst>
              <a:gd name="connsiteX0" fmla="*/ 0 w 2254644"/>
              <a:gd name="connsiteY0" fmla="*/ 1127322 h 2254644"/>
              <a:gd name="connsiteX1" fmla="*/ 1127322 w 2254644"/>
              <a:gd name="connsiteY1" fmla="*/ 0 h 2254644"/>
              <a:gd name="connsiteX2" fmla="*/ 2254644 w 2254644"/>
              <a:gd name="connsiteY2" fmla="*/ 1127322 h 2254644"/>
              <a:gd name="connsiteX3" fmla="*/ 1127322 w 2254644"/>
              <a:gd name="connsiteY3" fmla="*/ 2254644 h 2254644"/>
              <a:gd name="connsiteX4" fmla="*/ 0 w 2254644"/>
              <a:gd name="connsiteY4" fmla="*/ 1127322 h 2254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644" h="2254644">
                <a:moveTo>
                  <a:pt x="0" y="1127322"/>
                </a:moveTo>
                <a:cubicBezTo>
                  <a:pt x="0" y="504719"/>
                  <a:pt x="504719" y="0"/>
                  <a:pt x="1127322" y="0"/>
                </a:cubicBezTo>
                <a:cubicBezTo>
                  <a:pt x="1749925" y="0"/>
                  <a:pt x="2254644" y="504719"/>
                  <a:pt x="2254644" y="1127322"/>
                </a:cubicBezTo>
                <a:cubicBezTo>
                  <a:pt x="2254644" y="1749925"/>
                  <a:pt x="1749925" y="2254644"/>
                  <a:pt x="1127322" y="2254644"/>
                </a:cubicBezTo>
                <a:cubicBezTo>
                  <a:pt x="504719" y="2254644"/>
                  <a:pt x="0" y="1749925"/>
                  <a:pt x="0" y="1127322"/>
                </a:cubicBezTo>
                <a:close/>
              </a:path>
            </a:pathLst>
          </a:custGeom>
          <a:solidFill>
            <a:schemeClr val="accent6">
              <a:alpha val="50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00620" tIns="394563" rIns="300619" bIns="845492" numCol="1" spcCol="1270" anchor="ctr" anchorCtr="0">
            <a:noAutofit/>
          </a:bodyPr>
          <a:lstStyle/>
          <a:p>
            <a:pPr lvl="0" algn="ctr" defTabSz="2489200">
              <a:lnSpc>
                <a:spcPct val="90000"/>
              </a:lnSpc>
              <a:spcBef>
                <a:spcPct val="0"/>
              </a:spcBef>
              <a:spcAft>
                <a:spcPct val="35000"/>
              </a:spcAft>
            </a:pPr>
            <a:endParaRPr lang="zh-CN" altLang="en-US" sz="5600" kern="1200" dirty="0">
              <a:solidFill>
                <a:srgbClr val="D13400"/>
              </a:solidFill>
            </a:endParaRPr>
          </a:p>
        </p:txBody>
      </p:sp>
      <p:sp>
        <p:nvSpPr>
          <p:cNvPr id="13" name="任意多边形 12"/>
          <p:cNvSpPr/>
          <p:nvPr/>
        </p:nvSpPr>
        <p:spPr>
          <a:xfrm>
            <a:off x="5553436" y="2762062"/>
            <a:ext cx="2254644" cy="2254644"/>
          </a:xfrm>
          <a:custGeom>
            <a:avLst/>
            <a:gdLst>
              <a:gd name="connsiteX0" fmla="*/ 0 w 2254644"/>
              <a:gd name="connsiteY0" fmla="*/ 1127322 h 2254644"/>
              <a:gd name="connsiteX1" fmla="*/ 1127322 w 2254644"/>
              <a:gd name="connsiteY1" fmla="*/ 0 h 2254644"/>
              <a:gd name="connsiteX2" fmla="*/ 2254644 w 2254644"/>
              <a:gd name="connsiteY2" fmla="*/ 1127322 h 2254644"/>
              <a:gd name="connsiteX3" fmla="*/ 1127322 w 2254644"/>
              <a:gd name="connsiteY3" fmla="*/ 2254644 h 2254644"/>
              <a:gd name="connsiteX4" fmla="*/ 0 w 2254644"/>
              <a:gd name="connsiteY4" fmla="*/ 1127322 h 2254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644" h="2254644">
                <a:moveTo>
                  <a:pt x="0" y="1127322"/>
                </a:moveTo>
                <a:cubicBezTo>
                  <a:pt x="0" y="504719"/>
                  <a:pt x="504719" y="0"/>
                  <a:pt x="1127322" y="0"/>
                </a:cubicBezTo>
                <a:cubicBezTo>
                  <a:pt x="1749925" y="0"/>
                  <a:pt x="2254644" y="504719"/>
                  <a:pt x="2254644" y="1127322"/>
                </a:cubicBezTo>
                <a:cubicBezTo>
                  <a:pt x="2254644" y="1749925"/>
                  <a:pt x="1749925" y="2254644"/>
                  <a:pt x="1127322" y="2254644"/>
                </a:cubicBezTo>
                <a:cubicBezTo>
                  <a:pt x="504719" y="2254644"/>
                  <a:pt x="0" y="1749925"/>
                  <a:pt x="0" y="1127322"/>
                </a:cubicBezTo>
                <a:close/>
              </a:path>
            </a:pathLst>
          </a:custGeom>
          <a:solidFill>
            <a:schemeClr val="accent6">
              <a:alpha val="50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689545" tIns="582449" rIns="212313" bIns="432141" numCol="1" spcCol="1270" anchor="ctr" anchorCtr="0">
            <a:noAutofit/>
          </a:bodyPr>
          <a:lstStyle/>
          <a:p>
            <a:pPr lvl="0" algn="ctr" defTabSz="2044700">
              <a:lnSpc>
                <a:spcPct val="90000"/>
              </a:lnSpc>
              <a:spcBef>
                <a:spcPct val="0"/>
              </a:spcBef>
              <a:spcAft>
                <a:spcPct val="35000"/>
              </a:spcAft>
            </a:pPr>
            <a:endParaRPr lang="zh-CN" altLang="en-US" sz="4600" kern="1200" dirty="0"/>
          </a:p>
        </p:txBody>
      </p:sp>
      <p:sp>
        <p:nvSpPr>
          <p:cNvPr id="14" name="任意多边形 13"/>
          <p:cNvSpPr/>
          <p:nvPr/>
        </p:nvSpPr>
        <p:spPr>
          <a:xfrm>
            <a:off x="3099194" y="2725112"/>
            <a:ext cx="2254644" cy="2254644"/>
          </a:xfrm>
          <a:custGeom>
            <a:avLst/>
            <a:gdLst>
              <a:gd name="connsiteX0" fmla="*/ 0 w 2254644"/>
              <a:gd name="connsiteY0" fmla="*/ 1127322 h 2254644"/>
              <a:gd name="connsiteX1" fmla="*/ 1127322 w 2254644"/>
              <a:gd name="connsiteY1" fmla="*/ 0 h 2254644"/>
              <a:gd name="connsiteX2" fmla="*/ 2254644 w 2254644"/>
              <a:gd name="connsiteY2" fmla="*/ 1127322 h 2254644"/>
              <a:gd name="connsiteX3" fmla="*/ 1127322 w 2254644"/>
              <a:gd name="connsiteY3" fmla="*/ 2254644 h 2254644"/>
              <a:gd name="connsiteX4" fmla="*/ 0 w 2254644"/>
              <a:gd name="connsiteY4" fmla="*/ 1127322 h 2254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644" h="2254644">
                <a:moveTo>
                  <a:pt x="0" y="1127322"/>
                </a:moveTo>
                <a:cubicBezTo>
                  <a:pt x="0" y="504719"/>
                  <a:pt x="504719" y="0"/>
                  <a:pt x="1127322" y="0"/>
                </a:cubicBezTo>
                <a:cubicBezTo>
                  <a:pt x="1749925" y="0"/>
                  <a:pt x="2254644" y="504719"/>
                  <a:pt x="2254644" y="1127322"/>
                </a:cubicBezTo>
                <a:cubicBezTo>
                  <a:pt x="2254644" y="1749925"/>
                  <a:pt x="1749925" y="2254644"/>
                  <a:pt x="1127322" y="2254644"/>
                </a:cubicBezTo>
                <a:cubicBezTo>
                  <a:pt x="504719" y="2254644"/>
                  <a:pt x="0" y="1749925"/>
                  <a:pt x="0" y="1127322"/>
                </a:cubicBezTo>
                <a:close/>
              </a:path>
            </a:pathLst>
          </a:custGeom>
          <a:solidFill>
            <a:schemeClr val="accent6">
              <a:alpha val="50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12312" tIns="582449" rIns="689546" bIns="432141" numCol="1" spcCol="1270" anchor="ctr" anchorCtr="0">
            <a:noAutofit/>
          </a:bodyPr>
          <a:lstStyle/>
          <a:p>
            <a:pPr lvl="0" algn="ctr" defTabSz="2044700">
              <a:lnSpc>
                <a:spcPct val="90000"/>
              </a:lnSpc>
              <a:spcBef>
                <a:spcPct val="0"/>
              </a:spcBef>
              <a:spcAft>
                <a:spcPct val="35000"/>
              </a:spcAft>
            </a:pPr>
            <a:endParaRPr lang="zh-CN" altLang="en-US" sz="4600" kern="1200"/>
          </a:p>
        </p:txBody>
      </p:sp>
      <p:sp>
        <p:nvSpPr>
          <p:cNvPr id="9" name="文本框 8"/>
          <p:cNvSpPr txBox="1"/>
          <p:nvPr/>
        </p:nvSpPr>
        <p:spPr>
          <a:xfrm>
            <a:off x="101960" y="977290"/>
            <a:ext cx="8560676" cy="768350"/>
          </a:xfrm>
          <a:prstGeom prst="rect">
            <a:avLst/>
          </a:prstGeom>
          <a:noFill/>
        </p:spPr>
        <p:txBody>
          <a:bodyPr wrap="square" rtlCol="0">
            <a:spAutoFit/>
          </a:bodyPr>
          <a:lstStyle/>
          <a:p>
            <a:r>
              <a:rPr lang="en-US" altLang="zh-CN" sz="4400" b="1" u="sng" spc="140" dirty="0">
                <a:effectLst>
                  <a:outerShdw blurRad="38100" dist="38100" dir="2700000" algn="tl">
                    <a:srgbClr val="000000">
                      <a:alpha val="43137"/>
                    </a:srgbClr>
                  </a:outerShdw>
                </a:effectLst>
                <a:latin typeface="Times New Roman" panose="02020603050405020304" charset="0"/>
                <a:ea typeface="Microsoft JhengHei UI Light" panose="020B0304030504040204" charset="-120"/>
                <a:cs typeface="Times New Roman" panose="02020603050405020304" charset="0"/>
              </a:rPr>
              <a:t>T</a:t>
            </a:r>
            <a:r>
              <a:rPr lang="en-US" altLang="zh-CN" sz="2800" b="1" u="sng" spc="140" dirty="0">
                <a:latin typeface="Times New Roman" panose="02020603050405020304" charset="0"/>
                <a:ea typeface="Microsoft JhengHei UI Light" panose="020B0304030504040204" charset="-120"/>
                <a:cs typeface="Times New Roman" panose="02020603050405020304" charset="0"/>
              </a:rPr>
              <a:t>ECHNOLOGIES USED</a:t>
            </a:r>
          </a:p>
        </p:txBody>
      </p:sp>
      <p:sp>
        <p:nvSpPr>
          <p:cNvPr id="10" name="文本框 9"/>
          <p:cNvSpPr txBox="1"/>
          <p:nvPr/>
        </p:nvSpPr>
        <p:spPr>
          <a:xfrm>
            <a:off x="457200" y="5292859"/>
            <a:ext cx="5439104" cy="368300"/>
          </a:xfrm>
          <a:prstGeom prst="rect">
            <a:avLst/>
          </a:prstGeom>
          <a:noFill/>
        </p:spPr>
        <p:txBody>
          <a:bodyPr wrap="square" rtlCol="0">
            <a:spAutoFit/>
          </a:bodyPr>
          <a:lstStyle/>
          <a:p>
            <a:pPr algn="just"/>
            <a:r>
              <a:rPr lang="en-US" altLang="zh-CN" dirty="0"/>
              <a:t> </a:t>
            </a:r>
          </a:p>
        </p:txBody>
      </p:sp>
      <p:sp>
        <p:nvSpPr>
          <p:cNvPr id="15" name="文本框 14"/>
          <p:cNvSpPr txBox="1"/>
          <p:nvPr/>
        </p:nvSpPr>
        <p:spPr>
          <a:xfrm>
            <a:off x="4531882" y="2433562"/>
            <a:ext cx="1696640" cy="830997"/>
          </a:xfrm>
          <a:prstGeom prst="rect">
            <a:avLst/>
          </a:prstGeom>
          <a:noFill/>
        </p:spPr>
        <p:txBody>
          <a:bodyPr wrap="square" rtlCol="0">
            <a:spAutoFit/>
          </a:bodyPr>
          <a:lstStyle/>
          <a:p>
            <a:pPr algn="ctr"/>
            <a:r>
              <a:rPr lang="en-US" altLang="zh-CN" sz="2400" dirty="0"/>
              <a:t>Spring</a:t>
            </a:r>
            <a:r>
              <a:rPr lang="en-US" altLang="zh-CN" sz="2400" dirty="0">
                <a:solidFill>
                  <a:schemeClr val="bg1"/>
                </a:solidFill>
              </a:rPr>
              <a:t> </a:t>
            </a:r>
            <a:r>
              <a:rPr lang="en-US" altLang="zh-CN" sz="2400" dirty="0"/>
              <a:t>Boot</a:t>
            </a:r>
            <a:r>
              <a:rPr lang="en-US" altLang="zh-CN" sz="2400" dirty="0">
                <a:solidFill>
                  <a:schemeClr val="bg1"/>
                </a:solidFill>
              </a:rPr>
              <a:t> </a:t>
            </a:r>
            <a:endParaRPr lang="zh-CN" altLang="en-US" sz="2400" dirty="0">
              <a:solidFill>
                <a:schemeClr val="bg1"/>
              </a:solidFill>
            </a:endParaRPr>
          </a:p>
        </p:txBody>
      </p:sp>
      <p:sp>
        <p:nvSpPr>
          <p:cNvPr id="16" name="文本框 15"/>
          <p:cNvSpPr txBox="1"/>
          <p:nvPr/>
        </p:nvSpPr>
        <p:spPr>
          <a:xfrm>
            <a:off x="3378196" y="3728659"/>
            <a:ext cx="1696640" cy="460375"/>
          </a:xfrm>
          <a:prstGeom prst="rect">
            <a:avLst/>
          </a:prstGeom>
          <a:noFill/>
        </p:spPr>
        <p:txBody>
          <a:bodyPr wrap="square" rtlCol="0">
            <a:spAutoFit/>
          </a:bodyPr>
          <a:lstStyle/>
          <a:p>
            <a:pPr algn="ctr"/>
            <a:r>
              <a:rPr lang="en-US" altLang="zh-CN" sz="2400" dirty="0"/>
              <a:t>Postman</a:t>
            </a:r>
          </a:p>
        </p:txBody>
      </p:sp>
      <p:sp>
        <p:nvSpPr>
          <p:cNvPr id="17" name="文本框 16"/>
          <p:cNvSpPr txBox="1"/>
          <p:nvPr/>
        </p:nvSpPr>
        <p:spPr>
          <a:xfrm>
            <a:off x="5552580" y="3728658"/>
            <a:ext cx="1696640" cy="460375"/>
          </a:xfrm>
          <a:prstGeom prst="rect">
            <a:avLst/>
          </a:prstGeom>
          <a:noFill/>
        </p:spPr>
        <p:txBody>
          <a:bodyPr wrap="square" rtlCol="0">
            <a:spAutoFit/>
          </a:bodyPr>
          <a:lstStyle/>
          <a:p>
            <a:pPr algn="ctr"/>
            <a:r>
              <a:rPr lang="en-US" altLang="zh-CN" sz="2400" dirty="0"/>
              <a:t>MySQL</a:t>
            </a:r>
            <a:r>
              <a:rPr lang="en-US" altLang="zh-CN" sz="2400" dirty="0">
                <a:solidFill>
                  <a:schemeClr val="bg1"/>
                </a:solidFill>
              </a:rPr>
              <a:t> </a:t>
            </a:r>
            <a:endParaRPr lang="zh-CN" altLang="en-US" sz="2400" dirty="0">
              <a:solidFill>
                <a:schemeClr val="bg1"/>
              </a:solidFill>
            </a:endParaRPr>
          </a:p>
        </p:txBody>
      </p:sp>
      <p:sp>
        <p:nvSpPr>
          <p:cNvPr id="2" name="任意多边形 13"/>
          <p:cNvSpPr/>
          <p:nvPr/>
        </p:nvSpPr>
        <p:spPr>
          <a:xfrm>
            <a:off x="4252880" y="3895954"/>
            <a:ext cx="2254644" cy="2254644"/>
          </a:xfrm>
          <a:custGeom>
            <a:avLst/>
            <a:gdLst>
              <a:gd name="connsiteX0" fmla="*/ 0 w 2254644"/>
              <a:gd name="connsiteY0" fmla="*/ 1127322 h 2254644"/>
              <a:gd name="connsiteX1" fmla="*/ 1127322 w 2254644"/>
              <a:gd name="connsiteY1" fmla="*/ 0 h 2254644"/>
              <a:gd name="connsiteX2" fmla="*/ 2254644 w 2254644"/>
              <a:gd name="connsiteY2" fmla="*/ 1127322 h 2254644"/>
              <a:gd name="connsiteX3" fmla="*/ 1127322 w 2254644"/>
              <a:gd name="connsiteY3" fmla="*/ 2254644 h 2254644"/>
              <a:gd name="connsiteX4" fmla="*/ 0 w 2254644"/>
              <a:gd name="connsiteY4" fmla="*/ 1127322 h 2254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644" h="2254644">
                <a:moveTo>
                  <a:pt x="0" y="1127322"/>
                </a:moveTo>
                <a:cubicBezTo>
                  <a:pt x="0" y="504719"/>
                  <a:pt x="504719" y="0"/>
                  <a:pt x="1127322" y="0"/>
                </a:cubicBezTo>
                <a:cubicBezTo>
                  <a:pt x="1749925" y="0"/>
                  <a:pt x="2254644" y="504719"/>
                  <a:pt x="2254644" y="1127322"/>
                </a:cubicBezTo>
                <a:cubicBezTo>
                  <a:pt x="2254644" y="1749925"/>
                  <a:pt x="1749925" y="2254644"/>
                  <a:pt x="1127322" y="2254644"/>
                </a:cubicBezTo>
                <a:cubicBezTo>
                  <a:pt x="504719" y="2254644"/>
                  <a:pt x="0" y="1749925"/>
                  <a:pt x="0" y="1127322"/>
                </a:cubicBezTo>
                <a:close/>
              </a:path>
            </a:pathLst>
          </a:custGeom>
          <a:solidFill>
            <a:schemeClr val="accent6">
              <a:alpha val="50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12312" tIns="582449" rIns="689546" bIns="432141" numCol="1" spcCol="1270" anchor="ctr" anchorCtr="0">
            <a:noAutofit/>
          </a:bodyPr>
          <a:lstStyle/>
          <a:p>
            <a:pPr lvl="0" algn="ctr" defTabSz="2044700">
              <a:lnSpc>
                <a:spcPct val="90000"/>
              </a:lnSpc>
              <a:spcBef>
                <a:spcPct val="0"/>
              </a:spcBef>
              <a:spcAft>
                <a:spcPct val="35000"/>
              </a:spcAft>
            </a:pPr>
            <a:endParaRPr lang="zh-CN" altLang="en-US" sz="4600" kern="1200" dirty="0"/>
          </a:p>
        </p:txBody>
      </p:sp>
      <p:sp>
        <p:nvSpPr>
          <p:cNvPr id="3" name="文本框 16"/>
          <p:cNvSpPr txBox="1"/>
          <p:nvPr/>
        </p:nvSpPr>
        <p:spPr>
          <a:xfrm>
            <a:off x="4506374" y="4587963"/>
            <a:ext cx="1696640" cy="460375"/>
          </a:xfrm>
          <a:prstGeom prst="rect">
            <a:avLst/>
          </a:prstGeom>
          <a:noFill/>
        </p:spPr>
        <p:txBody>
          <a:bodyPr wrap="square" rtlCol="0">
            <a:spAutoFit/>
          </a:bodyPr>
          <a:lstStyle/>
          <a:p>
            <a:pPr algn="ctr"/>
            <a:r>
              <a:rPr lang="en-US" altLang="zh-CN" sz="2400" dirty="0"/>
              <a:t>Angular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593" y="1475600"/>
            <a:ext cx="10972800" cy="666206"/>
          </a:xfrm>
        </p:spPr>
        <p:txBody>
          <a:bodyPr>
            <a:normAutofit fontScale="90000"/>
          </a:bodyPr>
          <a:lstStyle/>
          <a:p>
            <a:r>
              <a:rPr lang="en-US" altLang="zh-CN" sz="4000" b="1" u="sng" dirty="0">
                <a:solidFill>
                  <a:schemeClr val="tx1"/>
                </a:solidFill>
                <a:latin typeface="Times New Roman" panose="02020603050405020304" charset="0"/>
                <a:cs typeface="Times New Roman" panose="02020603050405020304" charset="0"/>
              </a:rPr>
              <a:t>REQUIRED SPECIFICATIONS</a:t>
            </a:r>
            <a:br>
              <a:rPr lang="en-US" altLang="zh-CN" sz="2800" b="1" dirty="0">
                <a:solidFill>
                  <a:schemeClr val="tx1"/>
                </a:solidFill>
                <a:latin typeface="Times New Roman" panose="02020603050405020304" charset="0"/>
                <a:cs typeface="Times New Roman" panose="02020603050405020304" charset="0"/>
              </a:rPr>
            </a:br>
            <a:endParaRPr lang="en-US" sz="2800" b="1" dirty="0">
              <a:solidFill>
                <a:schemeClr val="tx1"/>
              </a:solidFill>
            </a:endParaRPr>
          </a:p>
        </p:txBody>
      </p:sp>
      <p:sp>
        <p:nvSpPr>
          <p:cNvPr id="5" name="Content Placeholder 4">
            <a:extLst>
              <a:ext uri="{FF2B5EF4-FFF2-40B4-BE49-F238E27FC236}">
                <a16:creationId xmlns:a16="http://schemas.microsoft.com/office/drawing/2014/main" id="{066975D1-995A-7CBC-7B77-7625A29D3ABB}"/>
              </a:ext>
            </a:extLst>
          </p:cNvPr>
          <p:cNvSpPr>
            <a:spLocks noGrp="1"/>
          </p:cNvSpPr>
          <p:nvPr>
            <p:ph idx="1"/>
          </p:nvPr>
        </p:nvSpPr>
        <p:spPr>
          <a:xfrm>
            <a:off x="423593" y="2057400"/>
            <a:ext cx="10972800" cy="4389120"/>
          </a:xfrm>
        </p:spPr>
        <p:txBody>
          <a:bodyPr>
            <a:normAutofit fontScale="62500" lnSpcReduction="20000"/>
          </a:bodyPr>
          <a:lstStyle/>
          <a:p>
            <a:pPr marL="0" indent="0">
              <a:buNone/>
            </a:pPr>
            <a:r>
              <a:rPr lang="en-US" altLang="zh-CN" sz="2800" b="1" u="sng" strike="noStrike" noProof="1">
                <a:latin typeface="Times New Roman" panose="02020603050405020304" charset="0"/>
                <a:ea typeface="Calibri" panose="020F0502020204030204" charset="0"/>
                <a:cs typeface="Times New Roman" panose="02020603050405020304" charset="0"/>
                <a:sym typeface="Arial" panose="020B0604020202020204" pitchFamily="34" charset="0"/>
              </a:rPr>
              <a:t>Hardware Configuration</a:t>
            </a:r>
          </a:p>
          <a:p>
            <a:pPr marL="285750" lvl="0" indent="-285750" algn="just">
              <a:lnSpc>
                <a:spcPct val="120000"/>
              </a:lnSpc>
              <a:buFont typeface="Wingdings" panose="05000000000000000000" charset="0"/>
              <a:buChar char="q"/>
            </a:pPr>
            <a:r>
              <a:rPr lang="en-US" altLang="zh-CN" sz="2800" dirty="0">
                <a:latin typeface="Times New Roman" panose="02020603050405020304" charset="0"/>
                <a:ea typeface="Calibri" panose="020F0502020204030204" charset="0"/>
                <a:cs typeface="Times New Roman" panose="02020603050405020304" charset="0"/>
                <a:sym typeface="SimSun" panose="02010600030101010101" pitchFamily="2" charset="-122"/>
              </a:rPr>
              <a:t>Operating System: Windows 10</a:t>
            </a:r>
          </a:p>
          <a:p>
            <a:pPr marL="285750" lvl="0" indent="-285750" algn="just">
              <a:lnSpc>
                <a:spcPct val="120000"/>
              </a:lnSpc>
              <a:buFont typeface="Wingdings" panose="05000000000000000000" charset="0"/>
              <a:buChar char="q"/>
            </a:pPr>
            <a:r>
              <a:rPr lang="en-US" altLang="zh-CN" sz="2800" dirty="0">
                <a:latin typeface="Times New Roman" panose="02020603050405020304" charset="0"/>
                <a:ea typeface="Calibri" panose="020F0502020204030204" charset="0"/>
                <a:cs typeface="Times New Roman" panose="02020603050405020304" charset="0"/>
                <a:sym typeface="SimSun" panose="02010600030101010101" pitchFamily="2" charset="-122"/>
              </a:rPr>
              <a:t>Hard Disk: 1 TB</a:t>
            </a:r>
          </a:p>
          <a:p>
            <a:pPr marL="285750" lvl="0" indent="-285750" algn="just">
              <a:lnSpc>
                <a:spcPct val="120000"/>
              </a:lnSpc>
              <a:buFont typeface="Wingdings" panose="05000000000000000000" charset="0"/>
              <a:buChar char="q"/>
            </a:pPr>
            <a:r>
              <a:rPr lang="en-US" altLang="zh-CN" sz="2800" dirty="0">
                <a:latin typeface="Times New Roman" panose="02020603050405020304" charset="0"/>
                <a:ea typeface="Calibri" panose="020F0502020204030204" charset="0"/>
                <a:cs typeface="Times New Roman" panose="02020603050405020304" charset="0"/>
                <a:sym typeface="SimSun" panose="02010600030101010101" pitchFamily="2" charset="-122"/>
              </a:rPr>
              <a:t>RAM: 4GB</a:t>
            </a:r>
          </a:p>
          <a:p>
            <a:pPr marL="0" indent="0" algn="just">
              <a:lnSpc>
                <a:spcPct val="120000"/>
              </a:lnSpc>
              <a:buNone/>
            </a:pPr>
            <a:r>
              <a:rPr lang="en-US" altLang="zh-CN" sz="2800" b="1" u="sng" strike="noStrike" noProof="1">
                <a:latin typeface="Times New Roman" panose="02020603050405020304" charset="0"/>
                <a:ea typeface="Calibri" panose="020F0502020204030204" charset="0"/>
                <a:cs typeface="Times New Roman" panose="02020603050405020304" charset="0"/>
                <a:sym typeface="Arial" panose="020B0604020202020204" pitchFamily="34" charset="0"/>
              </a:rPr>
              <a:t>Software Configuration</a:t>
            </a:r>
          </a:p>
          <a:p>
            <a:pPr marL="285750" lvl="0" indent="-285750" algn="just">
              <a:lnSpc>
                <a:spcPct val="120000"/>
              </a:lnSpc>
              <a:buFont typeface="Wingdings" panose="05000000000000000000" charset="0"/>
              <a:buChar char="q"/>
            </a:pPr>
            <a:r>
              <a:rPr lang="en-US" altLang="zh-CN" sz="2800" dirty="0">
                <a:solidFill>
                  <a:srgbClr val="3B1800"/>
                </a:solidFill>
                <a:latin typeface="Times New Roman" panose="02020603050405020304" charset="0"/>
                <a:ea typeface="Calibri" panose="020F0502020204030204" charset="0"/>
                <a:cs typeface="Times New Roman" panose="02020603050405020304" charset="0"/>
                <a:sym typeface="SimSun" panose="02010600030101010101" pitchFamily="2" charset="-122"/>
              </a:rPr>
              <a:t>Software IDE: Spring Tool Suite</a:t>
            </a:r>
          </a:p>
          <a:p>
            <a:pPr marL="285750" lvl="0" indent="-285750" algn="just">
              <a:lnSpc>
                <a:spcPct val="120000"/>
              </a:lnSpc>
              <a:buFont typeface="Wingdings" panose="05000000000000000000" charset="0"/>
              <a:buChar char="q"/>
            </a:pPr>
            <a:r>
              <a:rPr lang="en-US" altLang="zh-CN" sz="2800" dirty="0">
                <a:solidFill>
                  <a:srgbClr val="3B1800"/>
                </a:solidFill>
                <a:latin typeface="Times New Roman" panose="02020603050405020304" charset="0"/>
                <a:ea typeface="Calibri" panose="020F0502020204030204" charset="0"/>
                <a:cs typeface="Times New Roman" panose="02020603050405020304" charset="0"/>
                <a:sym typeface="SimSun" panose="02010600030101010101" pitchFamily="2" charset="-122"/>
              </a:rPr>
              <a:t>Language: Java</a:t>
            </a:r>
          </a:p>
          <a:p>
            <a:pPr marL="285750" lvl="0" indent="-285750" algn="just">
              <a:lnSpc>
                <a:spcPct val="120000"/>
              </a:lnSpc>
              <a:buFont typeface="Wingdings" panose="05000000000000000000" charset="0"/>
              <a:buChar char="q"/>
            </a:pPr>
            <a:r>
              <a:rPr lang="en-US" altLang="zh-CN" sz="2800" dirty="0">
                <a:solidFill>
                  <a:srgbClr val="3B1800"/>
                </a:solidFill>
                <a:latin typeface="Times New Roman" panose="02020603050405020304" charset="0"/>
                <a:ea typeface="Calibri" panose="020F0502020204030204" charset="0"/>
                <a:cs typeface="Times New Roman" panose="02020603050405020304" charset="0"/>
                <a:sym typeface="SimSun" panose="02010600030101010101" pitchFamily="2" charset="-122"/>
              </a:rPr>
              <a:t>Front End: Angular</a:t>
            </a:r>
          </a:p>
          <a:p>
            <a:pPr marL="285750" lvl="0" indent="-285750" algn="just">
              <a:lnSpc>
                <a:spcPct val="120000"/>
              </a:lnSpc>
              <a:buFont typeface="Wingdings" panose="05000000000000000000" charset="0"/>
              <a:buChar char="q"/>
            </a:pPr>
            <a:r>
              <a:rPr lang="en-US" altLang="zh-CN" sz="2800" dirty="0">
                <a:solidFill>
                  <a:srgbClr val="3B1800"/>
                </a:solidFill>
                <a:latin typeface="Times New Roman" panose="02020603050405020304" charset="0"/>
                <a:ea typeface="Calibri" panose="020F0502020204030204" charset="0"/>
                <a:cs typeface="Times New Roman" panose="02020603050405020304" charset="0"/>
                <a:sym typeface="SimSun" panose="02010600030101010101" pitchFamily="2" charset="-122"/>
              </a:rPr>
              <a:t>Back End: MySQL ,Postman</a:t>
            </a:r>
          </a:p>
          <a:p>
            <a:pPr marL="0" indent="0" algn="just">
              <a:lnSpc>
                <a:spcPct val="120000"/>
              </a:lnSpc>
              <a:buNone/>
            </a:pPr>
            <a:endParaRPr lang="en-US" altLang="zh-CN" sz="2800" u="sng" strike="noStrike" noProof="1">
              <a:latin typeface="Times New Roman" panose="02020603050405020304" charset="0"/>
              <a:ea typeface="Calibri" panose="020F0502020204030204" charset="0"/>
              <a:cs typeface="Times New Roman" panose="02020603050405020304" charset="0"/>
              <a:sym typeface="Arial" panose="020B0604020202020204" pitchFamily="34" charset="0"/>
            </a:endParaRPr>
          </a:p>
          <a:p>
            <a:pPr marL="0" lvl="0" indent="0" algn="just">
              <a:lnSpc>
                <a:spcPct val="120000"/>
              </a:lnSpc>
              <a:buNone/>
            </a:pPr>
            <a:endParaRPr lang="en-US" altLang="zh-CN" sz="2800" dirty="0">
              <a:latin typeface="Times New Roman" panose="02020603050405020304" charset="0"/>
              <a:ea typeface="Calibri" panose="020F0502020204030204" charset="0"/>
              <a:cs typeface="Times New Roman" panose="02020603050405020304" charset="0"/>
              <a:sym typeface="SimSun" panose="02010600030101010101" pitchFamily="2" charset="-122"/>
            </a:endParaRPr>
          </a:p>
          <a:p>
            <a:pPr marL="0" indent="0">
              <a:buNone/>
            </a:pPr>
            <a:endParaRPr lang="en-US" altLang="zh-CN" sz="2800" dirty="0">
              <a:solidFill>
                <a:schemeClr val="bg1"/>
              </a:solidFill>
              <a:latin typeface="Times New Roman" panose="02020603050405020304" charset="0"/>
              <a:ea typeface="Calibri" panose="020F0502020204030204" charset="0"/>
              <a:cs typeface="Times New Roman" panose="02020603050405020304" charset="0"/>
              <a:sym typeface="SimSun" panose="02010600030101010101" pitchFamily="2" charset="-122"/>
            </a:endParaRPr>
          </a:p>
          <a:p>
            <a:pPr marL="0" indent="0">
              <a:buNone/>
            </a:pPr>
            <a:r>
              <a:rPr lang="en-US" altLang="zh-CN" sz="2800" strike="noStrike" noProof="1">
                <a:solidFill>
                  <a:schemeClr val="bg1"/>
                </a:solidFill>
                <a:latin typeface="Times New Roman" panose="02020603050405020304" charset="0"/>
                <a:ea typeface="Calibri" panose="020F0502020204030204" charset="0"/>
                <a:cs typeface="Times New Roman" panose="02020603050405020304" charset="0"/>
                <a:sym typeface="Arial" panose="020B0604020202020204" pitchFamily="34" charset="0"/>
              </a:rPr>
              <a:t>Hardware Configuration</a:t>
            </a:r>
          </a:p>
          <a:p>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34786"/>
            <a:ext cx="10972800" cy="613954"/>
          </a:xfrm>
        </p:spPr>
        <p:txBody>
          <a:bodyPr>
            <a:normAutofit/>
          </a:bodyPr>
          <a:lstStyle/>
          <a:p>
            <a:pPr lvl="0" algn="ctr" fontAlgn="base"/>
            <a:r>
              <a:rPr lang="en-US" altLang="zh-CN" sz="2400" u="sng"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 </a:t>
            </a:r>
            <a:r>
              <a:rPr lang="en-US" altLang="zh-CN" sz="2800" b="1" u="sng"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SPRING ANNOTATIONS</a:t>
            </a:r>
          </a:p>
        </p:txBody>
      </p:sp>
      <p:sp>
        <p:nvSpPr>
          <p:cNvPr id="3" name="Content Placeholder 2"/>
          <p:cNvSpPr>
            <a:spLocks noGrp="1"/>
          </p:cNvSpPr>
          <p:nvPr>
            <p:ph idx="1"/>
          </p:nvPr>
        </p:nvSpPr>
        <p:spPr>
          <a:xfrm>
            <a:off x="407126" y="1463039"/>
            <a:ext cx="11377747" cy="5394961"/>
          </a:xfrm>
        </p:spPr>
        <p:txBody>
          <a:bodyPr>
            <a:normAutofit/>
          </a:bodyPr>
          <a:lstStyle/>
          <a:p>
            <a:pPr marL="285750" lvl="0" indent="-285750" algn="just" fontAlgn="base">
              <a:buFont typeface="Wingdings" panose="05000000000000000000" charset="0"/>
              <a:buChar char="q"/>
            </a:pPr>
            <a:endParaRPr lang="en-US" altLang="zh-CN" sz="24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en-US" altLang="zh-CN" sz="24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@Controller :</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The @Controller annotation indicates that a particular class serves the role of a controller. Spring Controller annotation is typically used in combination with annotated handler methods based on the @RequestMapping annotation.</a:t>
            </a:r>
          </a:p>
          <a:p>
            <a:pPr marL="285750" lvl="0" indent="-285750" algn="just" fontAlgn="base">
              <a:buFont typeface="Wingdings" panose="05000000000000000000" charset="0"/>
              <a:buChar char="q"/>
            </a:pPr>
            <a:r>
              <a:rPr lang="en-US" altLang="zh-CN" sz="24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@Autowired:</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The @Autowired annotation provides more fine-grained control over where and how autowiring should be accomplished.</a:t>
            </a:r>
          </a:p>
          <a:p>
            <a:pPr marL="285750" lvl="0" indent="-285750" algn="just" fontAlgn="base">
              <a:buFont typeface="Wingdings" panose="05000000000000000000" charset="0"/>
              <a:buChar char="q"/>
            </a:pPr>
            <a:r>
              <a:rPr lang="en-US" altLang="zh-CN" sz="24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@RequestMapping : @</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RequestMapping is one of the most common annotation used in Spring Web applications. This annotation maps HTTP requests to handler methods of MVC and REST controllers.</a:t>
            </a:r>
          </a:p>
          <a:p>
            <a:pPr marL="285750" lvl="0" indent="-285750" algn="just" fontAlgn="base">
              <a:buFont typeface="Wingdings" panose="05000000000000000000" charset="0"/>
              <a:buChar char="q"/>
            </a:pPr>
            <a:r>
              <a:rPr lang="en-US" altLang="zh-CN" sz="24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@Entity:</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The Entity annotation specifies that the class is an entity and is mapped to a database table.</a:t>
            </a:r>
          </a:p>
          <a:p>
            <a:pPr marL="285750" lvl="0" indent="-285750" algn="just" fontAlgn="base">
              <a:buFont typeface="Wingdings" panose="05000000000000000000" charset="0"/>
              <a:buChar char="q"/>
            </a:pPr>
            <a:endPar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a:lnSpc>
                <a:spcPct val="150000"/>
              </a:lnSpc>
            </a:pP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96390"/>
            <a:ext cx="10972800" cy="744581"/>
          </a:xfrm>
        </p:spPr>
        <p:txBody>
          <a:bodyPr>
            <a:normAutofit/>
          </a:bodyPr>
          <a:lstStyle/>
          <a:p>
            <a:pPr lvl="0" algn="ctr" fontAlgn="base"/>
            <a:r>
              <a:rPr lang="en-US" altLang="zh-CN" sz="2400" u="sng"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 </a:t>
            </a:r>
            <a:r>
              <a:rPr lang="en-US" altLang="zh-CN" sz="2800" b="1" u="sng"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SPRING ANNOTATIONS</a:t>
            </a:r>
          </a:p>
        </p:txBody>
      </p:sp>
      <p:sp>
        <p:nvSpPr>
          <p:cNvPr id="3" name="Content Placeholder 2"/>
          <p:cNvSpPr>
            <a:spLocks noGrp="1"/>
          </p:cNvSpPr>
          <p:nvPr>
            <p:ph idx="1"/>
          </p:nvPr>
        </p:nvSpPr>
        <p:spPr>
          <a:xfrm>
            <a:off x="444137" y="1502229"/>
            <a:ext cx="11312433" cy="5016137"/>
          </a:xfrm>
        </p:spPr>
        <p:txBody>
          <a:bodyPr>
            <a:normAutofit/>
          </a:bodyPr>
          <a:lstStyle/>
          <a:p>
            <a:pPr marL="285750" lvl="0" indent="-285750" algn="just" fontAlgn="base">
              <a:lnSpc>
                <a:spcPct val="110000"/>
              </a:lnSpc>
              <a:buFont typeface="Wingdings" panose="05000000000000000000" charset="0"/>
              <a:buChar char="q"/>
            </a:pPr>
            <a:r>
              <a:rPr lang="en-US" altLang="zh-CN" sz="24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@Table:</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The Table annotation is used to create a table in database.</a:t>
            </a:r>
          </a:p>
          <a:p>
            <a:pPr marL="285750" lvl="0" indent="-285750" algn="just" fontAlgn="base">
              <a:lnSpc>
                <a:spcPct val="110000"/>
              </a:lnSpc>
              <a:buFont typeface="Wingdings" panose="05000000000000000000" charset="0"/>
              <a:buChar char="q"/>
            </a:pPr>
            <a:r>
              <a:rPr lang="en-US" altLang="zh-CN" sz="24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@JoinColumn:</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@JoinColumn is used to specify a column for joining an entity association or element collection.</a:t>
            </a:r>
          </a:p>
          <a:p>
            <a:pPr marL="285750" lvl="0" indent="-285750" algn="just" fontAlgn="base">
              <a:lnSpc>
                <a:spcPct val="110000"/>
              </a:lnSpc>
              <a:buFont typeface="Wingdings" panose="05000000000000000000" charset="0"/>
              <a:buChar char="q"/>
            </a:pPr>
            <a:r>
              <a:rPr lang="en-US" altLang="zh-CN" sz="24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@PutMapping :</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@PutMapping is used for update the records.</a:t>
            </a:r>
          </a:p>
          <a:p>
            <a:pPr marL="285750" lvl="0" indent="-285750" algn="just" fontAlgn="base">
              <a:lnSpc>
                <a:spcPct val="110000"/>
              </a:lnSpc>
              <a:buFont typeface="Wingdings" panose="05000000000000000000" charset="0"/>
              <a:buChar char="q"/>
            </a:pPr>
            <a:r>
              <a:rPr lang="en-US" altLang="zh-CN" sz="24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@PostMapping:</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@PostMapping is used to create a resource Mapping.</a:t>
            </a:r>
          </a:p>
          <a:p>
            <a:pPr marL="285750" lvl="0" indent="-285750" algn="just" fontAlgn="base">
              <a:lnSpc>
                <a:spcPct val="110000"/>
              </a:lnSpc>
              <a:buFont typeface="Wingdings" panose="05000000000000000000" charset="0"/>
              <a:buChar char="q"/>
            </a:pPr>
            <a:r>
              <a:rPr lang="en-US" altLang="zh-CN" sz="24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@GetMapping:</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@GetMapping is used to read all the inserted records.</a:t>
            </a:r>
          </a:p>
          <a:p>
            <a:pPr marL="285750" lvl="0" indent="-285750" algn="just" fontAlgn="base">
              <a:lnSpc>
                <a:spcPct val="110000"/>
              </a:lnSpc>
              <a:buFont typeface="Wingdings" panose="05000000000000000000" charset="0"/>
              <a:buChar char="q"/>
            </a:pPr>
            <a:r>
              <a:rPr lang="en-US" altLang="zh-CN" sz="24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@DeleteMapping :</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@DeleteMapping is used to delete the records.</a:t>
            </a:r>
          </a:p>
          <a:p>
            <a:pPr marL="285750" lvl="0" indent="-285750" algn="just" fontAlgn="base">
              <a:lnSpc>
                <a:spcPct val="110000"/>
              </a:lnSpc>
              <a:buFont typeface="Wingdings" panose="05000000000000000000" charset="0"/>
              <a:buChar char="q"/>
            </a:pPr>
            <a:r>
              <a:rPr lang="en-US" altLang="zh-CN" sz="24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@PathVariable:</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The Path Variable annotation is used to extract the value from the URL.</a:t>
            </a:r>
          </a:p>
          <a:p>
            <a:pPr marL="285750" lvl="0" indent="-285750" algn="just" fontAlgn="base">
              <a:lnSpc>
                <a:spcPct val="110000"/>
              </a:lnSpc>
              <a:buFont typeface="Wingdings" panose="05000000000000000000" charset="0"/>
              <a:buChar char="q"/>
            </a:pPr>
            <a:r>
              <a:rPr lang="zh-CN" altLang="zh-CN" sz="2400" b="1" dirty="0">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@RequestParam: </a:t>
            </a:r>
            <a:r>
              <a:rPr lang="zh-CN" altLang="zh-CN" sz="2400" dirty="0">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@RequestParam annotation is used to read the form data and bind it automatically to the parameter present in the provided method</a:t>
            </a:r>
            <a:r>
              <a:rPr lang="en-US" altLang="zh-CN" sz="2400" dirty="0">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endPar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lvl="0" indent="0" algn="just" fontAlgn="base">
              <a:lnSpc>
                <a:spcPct val="110000"/>
              </a:lnSpc>
              <a:buFont typeface="Wingdings" panose="05000000000000000000" charset="0"/>
              <a:buNone/>
            </a:pPr>
            <a:endPar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10000"/>
              </a:lnSpc>
              <a:buFont typeface="Wingdings" panose="05000000000000000000" charset="0"/>
              <a:buChar char="q"/>
            </a:pPr>
            <a:endPar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10000"/>
              </a:lnSpc>
              <a:buFont typeface="Wingdings" panose="05000000000000000000" charset="0"/>
              <a:buChar char="q"/>
            </a:pPr>
            <a:endPar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endPar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84161"/>
            <a:ext cx="10972800" cy="1293154"/>
          </a:xfrm>
        </p:spPr>
        <p:txBody>
          <a:bodyPr>
            <a:noAutofit/>
          </a:bodyPr>
          <a:lstStyle/>
          <a:p>
            <a:pPr lvl="8" algn="l" rtl="0">
              <a:spcBef>
                <a:spcPct val="0"/>
              </a:spcBef>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en-US" altLang="zh-CN" sz="2800" b="1" u="sng"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SPRING ANNOTATIONS</a:t>
            </a:r>
            <a:b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br>
            <a:br>
              <a:rPr lang="en-US" sz="2800" dirty="0">
                <a:latin typeface="Calibri" panose="020F0502020204030204" pitchFamily="34" charset="0"/>
                <a:ea typeface="Calibri" panose="020F0502020204030204" pitchFamily="34" charset="0"/>
                <a:cs typeface="Latha" panose="020B0604020202020204" pitchFamily="34" charset="0"/>
              </a:rPr>
            </a:br>
            <a:endParaRPr lang="en-US" sz="2800" dirty="0"/>
          </a:p>
        </p:txBody>
      </p:sp>
      <p:sp>
        <p:nvSpPr>
          <p:cNvPr id="3" name="Content Placeholder 2"/>
          <p:cNvSpPr>
            <a:spLocks noGrp="1"/>
          </p:cNvSpPr>
          <p:nvPr>
            <p:ph idx="1"/>
          </p:nvPr>
        </p:nvSpPr>
        <p:spPr>
          <a:xfrm>
            <a:off x="850231" y="1235631"/>
            <a:ext cx="11093116" cy="4974428"/>
          </a:xfrm>
        </p:spPr>
        <p:txBody>
          <a:bodyPr>
            <a:normAutofit/>
          </a:bodyPr>
          <a:lstStyle/>
          <a:p>
            <a:pPr lvl="0" indent="0" algn="just" fontAlgn="base">
              <a:lnSpc>
                <a:spcPct val="100000"/>
              </a:lnSpc>
              <a:buFont typeface="Wingdings" panose="05000000000000000000" charset="0"/>
              <a:buNone/>
            </a:pPr>
            <a:endPar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00000"/>
              </a:lnSpc>
              <a:buFont typeface="Wingdings" panose="05000000000000000000" charset="0"/>
              <a:buChar char="q"/>
            </a:pPr>
            <a:r>
              <a:rPr lang="zh-CN" altLang="zh-CN" sz="24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 Body:</a:t>
            </a: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The @RequestBody annot</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ation is applicable to handler methods of spring controller. spring should deserialize a request body into an object.</a:t>
            </a:r>
            <a:endPar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00000"/>
              </a:lnSpc>
              <a:buFont typeface="Wingdings" panose="05000000000000000000" charset="0"/>
              <a:buChar char="q"/>
            </a:pPr>
            <a:r>
              <a:rPr lang="zh-CN" altLang="zh-CN" sz="24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@OneToOne Mapping:</a:t>
            </a: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The @OneToOne </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J</a:t>
            </a: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PA annotation is used to map the source</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entity with the target entity, Hibernate maps the tables in your database to the Entity classes in your application</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endPar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00000"/>
              </a:lnSpc>
              <a:buFont typeface="Wingdings" panose="05000000000000000000" charset="0"/>
              <a:buChar char="q"/>
            </a:pPr>
            <a:r>
              <a:rPr lang="zh-CN" altLang="zh-CN" sz="24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@OneToMany Mapping</a:t>
            </a:r>
            <a:r>
              <a:rPr lang="en-US" altLang="zh-CN" sz="24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OneTo-Many relationship between table</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 and table B indicates that one </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row in</a:t>
            </a:r>
            <a:r>
              <a:rPr lang="zh-CN" altLang="zh-CN" sz="2400" strike="noStrike" baseline="-25000"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 table</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a:t>
            </a: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link </a:t>
            </a: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to many rows</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in</a:t>
            </a: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table B.</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but</a:t>
            </a: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one row in table B links to only one row in table A</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endPar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00000"/>
              </a:lnSpc>
              <a:buFont typeface="Wingdings" panose="05000000000000000000" charset="0"/>
              <a:buChar char="q"/>
            </a:pPr>
            <a:r>
              <a:rPr lang="zh-CN" altLang="zh-CN" sz="24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ManyToOne Mapping:</a:t>
            </a: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@Many-to-One mapping means that many instances of this entity are mapped to one instance of another entity</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DCCED-366B-4CF9-B210-9090FDD3F425}"/>
              </a:ext>
            </a:extLst>
          </p:cNvPr>
          <p:cNvSpPr>
            <a:spLocks noGrp="1"/>
          </p:cNvSpPr>
          <p:nvPr>
            <p:ph type="title"/>
          </p:nvPr>
        </p:nvSpPr>
        <p:spPr>
          <a:xfrm>
            <a:off x="372292" y="517936"/>
            <a:ext cx="10972800" cy="889581"/>
          </a:xfrm>
        </p:spPr>
        <p:txBody>
          <a:bodyPr>
            <a:normAutofit/>
          </a:bodyPr>
          <a:lstStyle/>
          <a:p>
            <a:pPr lvl="0" algn="ctr" fontAlgn="base"/>
            <a:r>
              <a:rPr lang="en-US" altLang="zh-CN" sz="2800" b="1" u="sng"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SPRING VALIDATION</a:t>
            </a:r>
          </a:p>
        </p:txBody>
      </p:sp>
      <p:sp>
        <p:nvSpPr>
          <p:cNvPr id="3" name="Content Placeholder 2">
            <a:extLst>
              <a:ext uri="{FF2B5EF4-FFF2-40B4-BE49-F238E27FC236}">
                <a16:creationId xmlns:a16="http://schemas.microsoft.com/office/drawing/2014/main" id="{BB53E053-ABFE-4EBD-9BFA-B193E65B8EC0}"/>
              </a:ext>
            </a:extLst>
          </p:cNvPr>
          <p:cNvSpPr>
            <a:spLocks noGrp="1"/>
          </p:cNvSpPr>
          <p:nvPr>
            <p:ph idx="1"/>
          </p:nvPr>
        </p:nvSpPr>
        <p:spPr>
          <a:xfrm>
            <a:off x="372292" y="1829259"/>
            <a:ext cx="11001103" cy="5486400"/>
          </a:xfrm>
        </p:spPr>
        <p:txBody>
          <a:bodyPr>
            <a:normAutofit/>
          </a:bodyPr>
          <a:lstStyle/>
          <a:p>
            <a:pPr>
              <a:buFont typeface="Wingdings" panose="05000000000000000000" charset="0"/>
              <a:buChar char="q"/>
            </a:pPr>
            <a:r>
              <a:rPr lang="en-US" b="1" dirty="0">
                <a:latin typeface="Times New Roman" panose="02020603050405020304" charset="0"/>
                <a:cs typeface="Times New Roman" panose="02020603050405020304" charset="0"/>
              </a:rPr>
              <a:t>@ExceptionHandler:</a:t>
            </a:r>
            <a:r>
              <a:rPr lang="en-US" dirty="0">
                <a:latin typeface="Times New Roman" panose="02020603050405020304" charset="0"/>
                <a:cs typeface="Times New Roman" panose="02020603050405020304" charset="0"/>
              </a:rPr>
              <a:t>The @ExceptionHandler is an annotation used to handle the specific exceptions and sending the custom responses to the client. </a:t>
            </a:r>
          </a:p>
          <a:p>
            <a:pPr>
              <a:buFont typeface="Wingdings" panose="05000000000000000000" charset="0"/>
              <a:buChar char="q"/>
            </a:pPr>
            <a:r>
              <a:rPr lang="en-US" b="1" dirty="0">
                <a:latin typeface="Times New Roman" panose="02020603050405020304" charset="0"/>
                <a:cs typeface="Times New Roman" panose="02020603050405020304" charset="0"/>
              </a:rPr>
              <a:t>@ControllerAdvice: </a:t>
            </a:r>
            <a:r>
              <a:rPr lang="en-US" dirty="0">
                <a:latin typeface="Times New Roman" panose="02020603050405020304" charset="0"/>
                <a:cs typeface="Times New Roman" panose="02020603050405020304" charset="0"/>
              </a:rPr>
              <a:t>A controller advice allows you to use exactly the same exception handling techniques but apply them across the whole application, not just to an individual controller. You can think of them as an annotation driven interceptor.</a:t>
            </a:r>
          </a:p>
          <a:p>
            <a:pPr algn="just"/>
            <a:endParaRPr lang="en-US" dirty="0"/>
          </a:p>
        </p:txBody>
      </p:sp>
    </p:spTree>
    <p:extLst>
      <p:ext uri="{BB962C8B-B14F-4D97-AF65-F5344CB8AC3E}">
        <p14:creationId xmlns:p14="http://schemas.microsoft.com/office/powerpoint/2010/main" val="160720741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2149</TotalTime>
  <Words>1698</Words>
  <Application>Microsoft Office PowerPoint</Application>
  <PresentationFormat>Widescreen</PresentationFormat>
  <Paragraphs>98</Paragraphs>
  <Slides>25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Constantia</vt:lpstr>
      <vt:lpstr>Times New Roman</vt:lpstr>
      <vt:lpstr>Wingdings</vt:lpstr>
      <vt:lpstr>Wingdings 2</vt:lpstr>
      <vt:lpstr>Flow</vt:lpstr>
      <vt:lpstr>TECH SHOP</vt:lpstr>
      <vt:lpstr>INTRODUCTION</vt:lpstr>
      <vt:lpstr>            PROJECT OBJECTIVE  </vt:lpstr>
      <vt:lpstr>PowerPoint Presentation</vt:lpstr>
      <vt:lpstr>REQUIRED SPECIFICATIONS </vt:lpstr>
      <vt:lpstr> SPRING ANNOTATIONS</vt:lpstr>
      <vt:lpstr> SPRING ANNOTATIONS</vt:lpstr>
      <vt:lpstr>                                   SPRING ANNOTATIONS  </vt:lpstr>
      <vt:lpstr>SPRING VALIDATION</vt:lpstr>
      <vt:lpstr>SYSTEM FLOW DIAGRAM</vt:lpstr>
      <vt:lpstr>                                              USECASE DIAGRAM </vt:lpstr>
      <vt:lpstr>MODULES</vt:lpstr>
      <vt:lpstr>OUTPUT SCREENSHOTS ADMIN REGISTRATION IN POSTMAN</vt:lpstr>
      <vt:lpstr>HOME PAGE</vt:lpstr>
      <vt:lpstr>   ADMIN MODULE </vt:lpstr>
      <vt:lpstr>ADMIN MODULE-ADD PRODUCT </vt:lpstr>
      <vt:lpstr>PRODUCT LIST</vt:lpstr>
      <vt:lpstr>CLIENT LOGIN</vt:lpstr>
      <vt:lpstr>PRODUCT</vt:lpstr>
      <vt:lpstr>CART LIST</vt:lpstr>
      <vt:lpstr>ORDER LIST</vt:lpstr>
      <vt:lpstr>PAYMENT</vt:lpstr>
      <vt:lpstr>ADVANTAGES </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REVIEW</dc:title>
  <dc:creator>vadhani vadhani</dc:creator>
  <cp:lastModifiedBy>Kavin Kellan Kelveen</cp:lastModifiedBy>
  <cp:revision>180</cp:revision>
  <dcterms:created xsi:type="dcterms:W3CDTF">2020-09-15T14:44:03Z</dcterms:created>
  <dcterms:modified xsi:type="dcterms:W3CDTF">2023-04-24T09:12:14Z</dcterms:modified>
</cp:coreProperties>
</file>